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 id="266" r:id="rId14"/>
    <p:sldId id="267" r:id="rId15"/>
    <p:sldId id="268" r:id="rId16"/>
    <p:sldId id="269" r:id="rId17"/>
    <p:sldId id="272" r:id="rId18"/>
    <p:sldId id="273" r:id="rId19"/>
    <p:sldId id="274" r:id="rId20"/>
    <p:sldId id="275" r:id="rId21"/>
    <p:sldId id="278" r:id="rId22"/>
    <p:sldId id="276" r:id="rId23"/>
    <p:sldId id="277"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5"/>
    <p:restoredTop sz="94687"/>
  </p:normalViewPr>
  <p:slideViewPr>
    <p:cSldViewPr snapToGrid="0">
      <p:cViewPr varScale="1">
        <p:scale>
          <a:sx n="102" d="100"/>
          <a:sy n="102" d="100"/>
        </p:scale>
        <p:origin x="216"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71F90-5293-8247-BF27-38FE70839D0F}" type="datetimeFigureOut">
              <a:rPr lang="en-US" smtClean="0"/>
              <a:t>11/18/25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9AD7D-FEB4-8C48-B087-89090FC64C32}" type="slidenum">
              <a:rPr lang="en-US" smtClean="0"/>
              <a:t>‹#›</a:t>
            </a:fld>
            <a:endParaRPr lang="en-US"/>
          </a:p>
        </p:txBody>
      </p:sp>
    </p:spTree>
    <p:extLst>
      <p:ext uri="{BB962C8B-B14F-4D97-AF65-F5344CB8AC3E}">
        <p14:creationId xmlns:p14="http://schemas.microsoft.com/office/powerpoint/2010/main" val="2491314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29AD7D-FEB4-8C48-B087-89090FC64C32}" type="slidenum">
              <a:rPr lang="en-US" smtClean="0"/>
              <a:t>16</a:t>
            </a:fld>
            <a:endParaRPr lang="en-US"/>
          </a:p>
        </p:txBody>
      </p:sp>
    </p:spTree>
    <p:extLst>
      <p:ext uri="{BB962C8B-B14F-4D97-AF65-F5344CB8AC3E}">
        <p14:creationId xmlns:p14="http://schemas.microsoft.com/office/powerpoint/2010/main" val="4049162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E1D3-600F-9EE5-FFEC-B4161ABE9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E7D94-A9F1-3EBA-6DC9-420EF2F8E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0F48B8-CD07-3359-4003-86C0A753E6FB}"/>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5" name="Footer Placeholder 4">
            <a:extLst>
              <a:ext uri="{FF2B5EF4-FFF2-40B4-BE49-F238E27FC236}">
                <a16:creationId xmlns:a16="http://schemas.microsoft.com/office/drawing/2014/main" id="{448BA79F-5CC6-6E8D-7A0D-DAEF796C4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63750-D6C2-93B4-A6D5-8F2C89123E60}"/>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415293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99EF-1BB7-3091-461B-21EABD8960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A81998-99A5-E250-CEF4-152971CBA9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7F9E8C-B05F-C423-358F-14062A6BD72C}"/>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5" name="Footer Placeholder 4">
            <a:extLst>
              <a:ext uri="{FF2B5EF4-FFF2-40B4-BE49-F238E27FC236}">
                <a16:creationId xmlns:a16="http://schemas.microsoft.com/office/drawing/2014/main" id="{E226CA4C-4DE2-B2B6-E00D-6625FEACA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FB5B6-7AED-CAC2-5E26-316FA0763DAE}"/>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218945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FDCF1D-E24B-3CC9-783F-95B20E5A8B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D49FD-E8DF-21C5-58FE-BFC4A31F4A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F9D77-B6F4-165F-1A94-782A2BB32C6E}"/>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5" name="Footer Placeholder 4">
            <a:extLst>
              <a:ext uri="{FF2B5EF4-FFF2-40B4-BE49-F238E27FC236}">
                <a16:creationId xmlns:a16="http://schemas.microsoft.com/office/drawing/2014/main" id="{AE55A94C-51F9-3D70-3AC6-97EBB6BF6C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35DAC-EBEA-1BE0-91B4-FF832CAFDD5D}"/>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605629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87FD-68F9-8C15-637E-D80DC4C606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33761-91FA-DA13-0540-56CBCDFC2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FBFBF-0B69-A3E0-C0AC-C4BB6368242A}"/>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5" name="Footer Placeholder 4">
            <a:extLst>
              <a:ext uri="{FF2B5EF4-FFF2-40B4-BE49-F238E27FC236}">
                <a16:creationId xmlns:a16="http://schemas.microsoft.com/office/drawing/2014/main" id="{55A59ABD-56AE-BF19-D819-BF68C79BA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1EACE-132C-A46A-B1EA-0E18A18AC227}"/>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1788741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144F-3329-0092-1B62-7C25EF2CCC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734E83-0489-D5AA-42A7-396D99A2D9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8734A4-190A-C6F3-0F05-A6C965AC25A9}"/>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5" name="Footer Placeholder 4">
            <a:extLst>
              <a:ext uri="{FF2B5EF4-FFF2-40B4-BE49-F238E27FC236}">
                <a16:creationId xmlns:a16="http://schemas.microsoft.com/office/drawing/2014/main" id="{A3865F13-A7EC-164A-EBDC-FC2DA91AA8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C99BD-F732-56C7-4E46-568D61E74BDF}"/>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37116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293F-AB13-C42A-72E6-BB56E76FE3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DA5D4-5C97-F63D-6CB8-C2212C8633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877D86-AB5E-AE61-42E0-5A1B3EE35D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EC7CCA-FDF9-DD56-18D3-E5C2A9A177E5}"/>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6" name="Footer Placeholder 5">
            <a:extLst>
              <a:ext uri="{FF2B5EF4-FFF2-40B4-BE49-F238E27FC236}">
                <a16:creationId xmlns:a16="http://schemas.microsoft.com/office/drawing/2014/main" id="{0F9AFCCC-A4C9-A90C-DA6F-5C77F30C9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161947-0A85-1D17-5B3F-00E5C1A911BE}"/>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398267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66BB-B6EB-2DAC-F381-41E9ED221A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E2AA12-AAA1-8D96-B277-DCAEC7EFBF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C0A617-090B-2650-3C95-9034F6403E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4EAD91-AE7C-E51C-C3F3-938D485F3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84A4E0-7BA9-C233-F9A1-AB4176F7A8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F8ECA1-1B67-12C9-67BD-B6A3D3C7A9E2}"/>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8" name="Footer Placeholder 7">
            <a:extLst>
              <a:ext uri="{FF2B5EF4-FFF2-40B4-BE49-F238E27FC236}">
                <a16:creationId xmlns:a16="http://schemas.microsoft.com/office/drawing/2014/main" id="{403BE875-DC67-9B3F-D3A8-69B786D10A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EF95CA-78F5-5087-5F3D-0D0F71364CDA}"/>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420697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AE705-34FC-4BA6-E5B0-6A9A77996F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6F5427-CADC-F84D-3F62-B9C4BDB4B804}"/>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4" name="Footer Placeholder 3">
            <a:extLst>
              <a:ext uri="{FF2B5EF4-FFF2-40B4-BE49-F238E27FC236}">
                <a16:creationId xmlns:a16="http://schemas.microsoft.com/office/drawing/2014/main" id="{854AC5BF-A9CB-1ECA-8D67-00951892B5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2218BA-CFD5-8B71-5FF1-BA4C1881D1E6}"/>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3825800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6BED0D-0745-418B-DBF7-D784C32E406D}"/>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3" name="Footer Placeholder 2">
            <a:extLst>
              <a:ext uri="{FF2B5EF4-FFF2-40B4-BE49-F238E27FC236}">
                <a16:creationId xmlns:a16="http://schemas.microsoft.com/office/drawing/2014/main" id="{93B0AE5E-383B-57F5-AEC4-D170CC9EE2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F93DDA-E96A-BC60-2266-A0240EF07F51}"/>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4229912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0AF4-F2D0-C8A9-4480-8F4FAFE6D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902C42-84A7-E661-183A-42557273AB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75286-A8BF-EAF4-AEE9-DECAAC5BB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7D6FD-A0DD-0867-0BDB-1F940657F4A2}"/>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6" name="Footer Placeholder 5">
            <a:extLst>
              <a:ext uri="{FF2B5EF4-FFF2-40B4-BE49-F238E27FC236}">
                <a16:creationId xmlns:a16="http://schemas.microsoft.com/office/drawing/2014/main" id="{02911BBE-18FA-144A-4721-F04AC9E92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6ED5A9-F9B1-A4D7-0834-ED57B77DD11B}"/>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12440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4279-4675-AEDA-EB9C-817C71E92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048B12-3551-0355-9F1D-7AC98CFD9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3F5CB2-774C-6D1C-3C98-A96BFF085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AD520-EA22-7EE0-5500-FF0296C4C99E}"/>
              </a:ext>
            </a:extLst>
          </p:cNvPr>
          <p:cNvSpPr>
            <a:spLocks noGrp="1"/>
          </p:cNvSpPr>
          <p:nvPr>
            <p:ph type="dt" sz="half" idx="10"/>
          </p:nvPr>
        </p:nvSpPr>
        <p:spPr/>
        <p:txBody>
          <a:bodyPr/>
          <a:lstStyle/>
          <a:p>
            <a:fld id="{10B64B42-85BE-644C-A916-D00D07524B8A}" type="datetimeFigureOut">
              <a:rPr lang="en-US" smtClean="0"/>
              <a:t>11/18/25</a:t>
            </a:fld>
            <a:endParaRPr lang="en-US"/>
          </a:p>
        </p:txBody>
      </p:sp>
      <p:sp>
        <p:nvSpPr>
          <p:cNvPr id="6" name="Footer Placeholder 5">
            <a:extLst>
              <a:ext uri="{FF2B5EF4-FFF2-40B4-BE49-F238E27FC236}">
                <a16:creationId xmlns:a16="http://schemas.microsoft.com/office/drawing/2014/main" id="{086DEF35-F73B-F8D8-F587-3E54D23B69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4FF27D-94A4-1E00-D504-47A748A7708E}"/>
              </a:ext>
            </a:extLst>
          </p:cNvPr>
          <p:cNvSpPr>
            <a:spLocks noGrp="1"/>
          </p:cNvSpPr>
          <p:nvPr>
            <p:ph type="sldNum" sz="quarter" idx="12"/>
          </p:nvPr>
        </p:nvSpPr>
        <p:spPr/>
        <p:txBody>
          <a:bodyPr/>
          <a:lstStyle/>
          <a:p>
            <a:fld id="{45CCD457-C945-2F44-8527-7D542A6C7C95}" type="slidenum">
              <a:rPr lang="en-US" smtClean="0"/>
              <a:t>‹#›</a:t>
            </a:fld>
            <a:endParaRPr lang="en-US"/>
          </a:p>
        </p:txBody>
      </p:sp>
    </p:spTree>
    <p:extLst>
      <p:ext uri="{BB962C8B-B14F-4D97-AF65-F5344CB8AC3E}">
        <p14:creationId xmlns:p14="http://schemas.microsoft.com/office/powerpoint/2010/main" val="1559079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791D5D-EB07-ED66-6DFB-FB1876A3F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A97E68-859B-5404-616C-0F3360D3BD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7FB0B-BFD3-9959-6625-C7131BFD64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B64B42-85BE-644C-A916-D00D07524B8A}" type="datetimeFigureOut">
              <a:rPr lang="en-US" smtClean="0"/>
              <a:t>11/18/25</a:t>
            </a:fld>
            <a:endParaRPr lang="en-US"/>
          </a:p>
        </p:txBody>
      </p:sp>
      <p:sp>
        <p:nvSpPr>
          <p:cNvPr id="5" name="Footer Placeholder 4">
            <a:extLst>
              <a:ext uri="{FF2B5EF4-FFF2-40B4-BE49-F238E27FC236}">
                <a16:creationId xmlns:a16="http://schemas.microsoft.com/office/drawing/2014/main" id="{997012FF-1FE8-EFC2-394B-13BAED44B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B29EEAC-93D3-4B40-DB01-2A18F427CF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CCD457-C945-2F44-8527-7D542A6C7C95}" type="slidenum">
              <a:rPr lang="en-US" smtClean="0"/>
              <a:t>‹#›</a:t>
            </a:fld>
            <a:endParaRPr lang="en-US"/>
          </a:p>
        </p:txBody>
      </p:sp>
    </p:spTree>
    <p:extLst>
      <p:ext uri="{BB962C8B-B14F-4D97-AF65-F5344CB8AC3E}">
        <p14:creationId xmlns:p14="http://schemas.microsoft.com/office/powerpoint/2010/main" val="126013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ov"/><Relationship Id="rId7" Type="http://schemas.openxmlformats.org/officeDocument/2006/relationships/image" Target="../media/image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0BA6663-B905-B230-8DC9-2245EAC3D79B}"/>
              </a:ext>
            </a:extLst>
          </p:cNvPr>
          <p:cNvPicPr>
            <a:picLocks noChangeAspect="1"/>
          </p:cNvPicPr>
          <p:nvPr/>
        </p:nvPicPr>
        <p:blipFill>
          <a:blip r:embed="rId2"/>
          <a:stretch>
            <a:fillRect/>
          </a:stretch>
        </p:blipFill>
        <p:spPr>
          <a:xfrm>
            <a:off x="699245" y="348532"/>
            <a:ext cx="6740183" cy="2880336"/>
          </a:xfrm>
          <a:prstGeom prst="rect">
            <a:avLst/>
          </a:prstGeom>
        </p:spPr>
      </p:pic>
      <p:pic>
        <p:nvPicPr>
          <p:cNvPr id="16" name="Picture 15">
            <a:extLst>
              <a:ext uri="{FF2B5EF4-FFF2-40B4-BE49-F238E27FC236}">
                <a16:creationId xmlns:a16="http://schemas.microsoft.com/office/drawing/2014/main" id="{42B2C784-B064-E47B-1432-A3C4FE7D50B9}"/>
              </a:ext>
            </a:extLst>
          </p:cNvPr>
          <p:cNvPicPr>
            <a:picLocks noChangeAspect="1"/>
          </p:cNvPicPr>
          <p:nvPr/>
        </p:nvPicPr>
        <p:blipFill>
          <a:blip r:embed="rId3"/>
          <a:stretch>
            <a:fillRect/>
          </a:stretch>
        </p:blipFill>
        <p:spPr>
          <a:xfrm>
            <a:off x="630469" y="3429000"/>
            <a:ext cx="6808959" cy="2880336"/>
          </a:xfrm>
          <a:prstGeom prst="rect">
            <a:avLst/>
          </a:prstGeom>
        </p:spPr>
      </p:pic>
    </p:spTree>
    <p:extLst>
      <p:ext uri="{BB962C8B-B14F-4D97-AF65-F5344CB8AC3E}">
        <p14:creationId xmlns:p14="http://schemas.microsoft.com/office/powerpoint/2010/main" val="2489906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4516D-E4A5-F223-1F74-680EB1DC2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7523E-B887-62EE-239F-68A6E940A49B}"/>
              </a:ext>
            </a:extLst>
          </p:cNvPr>
          <p:cNvSpPr>
            <a:spLocks noGrp="1"/>
          </p:cNvSpPr>
          <p:nvPr>
            <p:ph type="title"/>
          </p:nvPr>
        </p:nvSpPr>
        <p:spPr/>
        <p:txBody>
          <a:bodyPr/>
          <a:lstStyle/>
          <a:p>
            <a:r>
              <a:rPr lang="en-US" dirty="0"/>
              <a:t>Result of screening all sites</a:t>
            </a:r>
          </a:p>
        </p:txBody>
      </p:sp>
      <p:sp>
        <p:nvSpPr>
          <p:cNvPr id="3" name="Content Placeholder 2">
            <a:extLst>
              <a:ext uri="{FF2B5EF4-FFF2-40B4-BE49-F238E27FC236}">
                <a16:creationId xmlns:a16="http://schemas.microsoft.com/office/drawing/2014/main" id="{7CEF53C4-21CE-B571-9FD4-E7AFE251D52E}"/>
              </a:ext>
            </a:extLst>
          </p:cNvPr>
          <p:cNvSpPr>
            <a:spLocks noGrp="1"/>
          </p:cNvSpPr>
          <p:nvPr>
            <p:ph idx="1"/>
          </p:nvPr>
        </p:nvSpPr>
        <p:spPr>
          <a:xfrm>
            <a:off x="838200" y="1825625"/>
            <a:ext cx="2166257" cy="544351"/>
          </a:xfrm>
        </p:spPr>
        <p:txBody>
          <a:bodyPr/>
          <a:lstStyle/>
          <a:p>
            <a:pPr marL="0" indent="0">
              <a:buNone/>
            </a:pPr>
            <a:r>
              <a:rPr lang="en-US" dirty="0"/>
              <a:t>Final Image</a:t>
            </a:r>
          </a:p>
        </p:txBody>
      </p:sp>
      <p:sp>
        <p:nvSpPr>
          <p:cNvPr id="8" name="TextBox 7">
            <a:extLst>
              <a:ext uri="{FF2B5EF4-FFF2-40B4-BE49-F238E27FC236}">
                <a16:creationId xmlns:a16="http://schemas.microsoft.com/office/drawing/2014/main" id="{417294B6-1CD3-73E8-C60B-D495D661ED41}"/>
              </a:ext>
            </a:extLst>
          </p:cNvPr>
          <p:cNvSpPr txBox="1"/>
          <p:nvPr/>
        </p:nvSpPr>
        <p:spPr>
          <a:xfrm>
            <a:off x="8599217" y="2262229"/>
            <a:ext cx="2317109" cy="369332"/>
          </a:xfrm>
          <a:prstGeom prst="rect">
            <a:avLst/>
          </a:prstGeom>
          <a:noFill/>
        </p:spPr>
        <p:txBody>
          <a:bodyPr wrap="none" rtlCol="0">
            <a:spAutoFit/>
          </a:bodyPr>
          <a:lstStyle/>
          <a:p>
            <a:r>
              <a:rPr lang="en-US" dirty="0"/>
              <a:t>Site type:  </a:t>
            </a:r>
            <a:r>
              <a:rPr lang="en-US" b="0" i="0" dirty="0">
                <a:solidFill>
                  <a:srgbClr val="CCCCCC"/>
                </a:solidFill>
                <a:effectLst/>
                <a:latin typeface="Menlo" panose="020B0609030804020204" pitchFamily="49" charset="0"/>
              </a:rPr>
              <a:t>'bridge'</a:t>
            </a:r>
            <a:endParaRPr lang="en-US" dirty="0"/>
          </a:p>
        </p:txBody>
      </p:sp>
      <p:pic>
        <p:nvPicPr>
          <p:cNvPr id="6" name="Picture 5" descr="A diagram of a diagram of circles and lines&#10;&#10;Description automatically generated">
            <a:extLst>
              <a:ext uri="{FF2B5EF4-FFF2-40B4-BE49-F238E27FC236}">
                <a16:creationId xmlns:a16="http://schemas.microsoft.com/office/drawing/2014/main" id="{344B9E2C-F08A-4C6C-C2D6-F63FA45270C3}"/>
              </a:ext>
            </a:extLst>
          </p:cNvPr>
          <p:cNvPicPr>
            <a:picLocks noChangeAspect="1"/>
          </p:cNvPicPr>
          <p:nvPr/>
        </p:nvPicPr>
        <p:blipFill>
          <a:blip r:embed="rId2"/>
          <a:stretch>
            <a:fillRect/>
          </a:stretch>
        </p:blipFill>
        <p:spPr>
          <a:xfrm>
            <a:off x="8599217" y="3203102"/>
            <a:ext cx="2536631" cy="1892300"/>
          </a:xfrm>
          <a:prstGeom prst="rect">
            <a:avLst/>
          </a:prstGeom>
        </p:spPr>
      </p:pic>
    </p:spTree>
    <p:extLst>
      <p:ext uri="{BB962C8B-B14F-4D97-AF65-F5344CB8AC3E}">
        <p14:creationId xmlns:p14="http://schemas.microsoft.com/office/powerpoint/2010/main" val="1162576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BE9E-D6B8-F5F0-37E9-A2F82B977005}"/>
              </a:ext>
            </a:extLst>
          </p:cNvPr>
          <p:cNvSpPr>
            <a:spLocks noGrp="1"/>
          </p:cNvSpPr>
          <p:nvPr>
            <p:ph type="title"/>
          </p:nvPr>
        </p:nvSpPr>
        <p:spPr>
          <a:xfrm>
            <a:off x="587679" y="108557"/>
            <a:ext cx="10515600" cy="680155"/>
          </a:xfrm>
        </p:spPr>
        <p:txBody>
          <a:bodyPr>
            <a:normAutofit fontScale="90000"/>
          </a:bodyPr>
          <a:lstStyle/>
          <a:p>
            <a:r>
              <a:rPr lang="en-US" dirty="0"/>
              <a:t>Pure Translation between two Adjacent sites</a:t>
            </a:r>
          </a:p>
        </p:txBody>
      </p:sp>
      <p:pic>
        <p:nvPicPr>
          <p:cNvPr id="4" name="Screen Recording 2025-11-13 at 5.30.55 PM">
            <a:hlinkClick r:id="" action="ppaction://media"/>
            <a:extLst>
              <a:ext uri="{FF2B5EF4-FFF2-40B4-BE49-F238E27FC236}">
                <a16:creationId xmlns:a16="http://schemas.microsoft.com/office/drawing/2014/main" id="{04769F7A-6B30-F872-ECFD-DF63F19F81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4754" y="864696"/>
            <a:ext cx="2897901" cy="2564304"/>
          </a:xfrm>
          <a:prstGeom prst="rect">
            <a:avLst/>
          </a:prstGeom>
        </p:spPr>
      </p:pic>
      <p:pic>
        <p:nvPicPr>
          <p:cNvPr id="10" name="Picture 9" descr="A graph with a line&#10;&#10;Description automatically generated">
            <a:extLst>
              <a:ext uri="{FF2B5EF4-FFF2-40B4-BE49-F238E27FC236}">
                <a16:creationId xmlns:a16="http://schemas.microsoft.com/office/drawing/2014/main" id="{50A82421-5D24-3A97-DA65-985377170D94}"/>
              </a:ext>
            </a:extLst>
          </p:cNvPr>
          <p:cNvPicPr>
            <a:picLocks noChangeAspect="1"/>
          </p:cNvPicPr>
          <p:nvPr/>
        </p:nvPicPr>
        <p:blipFill>
          <a:blip r:embed="rId5"/>
          <a:stretch>
            <a:fillRect/>
          </a:stretch>
        </p:blipFill>
        <p:spPr>
          <a:xfrm>
            <a:off x="7931330" y="669241"/>
            <a:ext cx="4260669" cy="2696863"/>
          </a:xfrm>
          <a:prstGeom prst="rect">
            <a:avLst/>
          </a:prstGeom>
        </p:spPr>
      </p:pic>
      <p:pic>
        <p:nvPicPr>
          <p:cNvPr id="12" name="Picture 11" descr="A diagram of circles and lines&#10;&#10;Description automatically generated">
            <a:extLst>
              <a:ext uri="{FF2B5EF4-FFF2-40B4-BE49-F238E27FC236}">
                <a16:creationId xmlns:a16="http://schemas.microsoft.com/office/drawing/2014/main" id="{64D198B9-282E-2DA9-BFCD-6070D9E3A51F}"/>
              </a:ext>
            </a:extLst>
          </p:cNvPr>
          <p:cNvPicPr>
            <a:picLocks noChangeAspect="1"/>
          </p:cNvPicPr>
          <p:nvPr/>
        </p:nvPicPr>
        <p:blipFill>
          <a:blip r:embed="rId6"/>
          <a:stretch>
            <a:fillRect/>
          </a:stretch>
        </p:blipFill>
        <p:spPr>
          <a:xfrm>
            <a:off x="587678" y="4577957"/>
            <a:ext cx="2492052" cy="1690855"/>
          </a:xfrm>
          <a:prstGeom prst="rect">
            <a:avLst/>
          </a:prstGeom>
        </p:spPr>
      </p:pic>
      <p:pic>
        <p:nvPicPr>
          <p:cNvPr id="14" name="Picture 13" descr="A diagram of circles and numbers&#10;&#10;Description automatically generated">
            <a:extLst>
              <a:ext uri="{FF2B5EF4-FFF2-40B4-BE49-F238E27FC236}">
                <a16:creationId xmlns:a16="http://schemas.microsoft.com/office/drawing/2014/main" id="{B9C59ABE-E8B3-6D75-EFF5-7E351F5DF3DB}"/>
              </a:ext>
            </a:extLst>
          </p:cNvPr>
          <p:cNvPicPr>
            <a:picLocks noChangeAspect="1"/>
          </p:cNvPicPr>
          <p:nvPr/>
        </p:nvPicPr>
        <p:blipFill>
          <a:blip r:embed="rId7"/>
          <a:stretch>
            <a:fillRect/>
          </a:stretch>
        </p:blipFill>
        <p:spPr>
          <a:xfrm>
            <a:off x="7931331" y="4440479"/>
            <a:ext cx="2727990" cy="1828333"/>
          </a:xfrm>
          <a:prstGeom prst="rect">
            <a:avLst/>
          </a:prstGeom>
        </p:spPr>
      </p:pic>
      <p:pic>
        <p:nvPicPr>
          <p:cNvPr id="16" name="Picture 15" descr="A graph of a graph&#10;&#10;Description automatically generated">
            <a:extLst>
              <a:ext uri="{FF2B5EF4-FFF2-40B4-BE49-F238E27FC236}">
                <a16:creationId xmlns:a16="http://schemas.microsoft.com/office/drawing/2014/main" id="{C191525A-FC2D-E8C2-6D04-D597792329DC}"/>
              </a:ext>
            </a:extLst>
          </p:cNvPr>
          <p:cNvPicPr>
            <a:picLocks noChangeAspect="1"/>
          </p:cNvPicPr>
          <p:nvPr/>
        </p:nvPicPr>
        <p:blipFill>
          <a:blip r:embed="rId8"/>
          <a:stretch>
            <a:fillRect/>
          </a:stretch>
        </p:blipFill>
        <p:spPr>
          <a:xfrm>
            <a:off x="3684096" y="864696"/>
            <a:ext cx="3845793" cy="2424978"/>
          </a:xfrm>
          <a:prstGeom prst="rect">
            <a:avLst/>
          </a:prstGeom>
        </p:spPr>
      </p:pic>
      <p:sp>
        <p:nvSpPr>
          <p:cNvPr id="17" name="TextBox 16">
            <a:extLst>
              <a:ext uri="{FF2B5EF4-FFF2-40B4-BE49-F238E27FC236}">
                <a16:creationId xmlns:a16="http://schemas.microsoft.com/office/drawing/2014/main" id="{5596F566-D0BB-56C1-3D2F-6629F3D10F39}"/>
              </a:ext>
            </a:extLst>
          </p:cNvPr>
          <p:cNvSpPr txBox="1"/>
          <p:nvPr/>
        </p:nvSpPr>
        <p:spPr>
          <a:xfrm>
            <a:off x="1189973" y="6388274"/>
            <a:ext cx="737702" cy="369332"/>
          </a:xfrm>
          <a:prstGeom prst="rect">
            <a:avLst/>
          </a:prstGeom>
          <a:noFill/>
        </p:spPr>
        <p:txBody>
          <a:bodyPr wrap="none" rtlCol="0">
            <a:spAutoFit/>
          </a:bodyPr>
          <a:lstStyle/>
          <a:p>
            <a:r>
              <a:rPr lang="en-US" dirty="0"/>
              <a:t>Initial</a:t>
            </a:r>
          </a:p>
        </p:txBody>
      </p:sp>
      <p:sp>
        <p:nvSpPr>
          <p:cNvPr id="18" name="TextBox 17">
            <a:extLst>
              <a:ext uri="{FF2B5EF4-FFF2-40B4-BE49-F238E27FC236}">
                <a16:creationId xmlns:a16="http://schemas.microsoft.com/office/drawing/2014/main" id="{19DD0FCE-5969-484B-B7B2-88E0C862442D}"/>
              </a:ext>
            </a:extLst>
          </p:cNvPr>
          <p:cNvSpPr txBox="1"/>
          <p:nvPr/>
        </p:nvSpPr>
        <p:spPr>
          <a:xfrm>
            <a:off x="8805797" y="6425852"/>
            <a:ext cx="666914" cy="369332"/>
          </a:xfrm>
          <a:prstGeom prst="rect">
            <a:avLst/>
          </a:prstGeom>
          <a:noFill/>
        </p:spPr>
        <p:txBody>
          <a:bodyPr wrap="none" rtlCol="0">
            <a:spAutoFit/>
          </a:bodyPr>
          <a:lstStyle/>
          <a:p>
            <a:r>
              <a:rPr lang="en-US" dirty="0"/>
              <a:t>Final</a:t>
            </a:r>
          </a:p>
        </p:txBody>
      </p:sp>
      <p:sp>
        <p:nvSpPr>
          <p:cNvPr id="19" name="TextBox 18">
            <a:extLst>
              <a:ext uri="{FF2B5EF4-FFF2-40B4-BE49-F238E27FC236}">
                <a16:creationId xmlns:a16="http://schemas.microsoft.com/office/drawing/2014/main" id="{36B55802-761B-501D-3BDC-26BA3154576F}"/>
              </a:ext>
            </a:extLst>
          </p:cNvPr>
          <p:cNvSpPr txBox="1"/>
          <p:nvPr/>
        </p:nvSpPr>
        <p:spPr>
          <a:xfrm>
            <a:off x="4926637" y="6363222"/>
            <a:ext cx="1837683" cy="369332"/>
          </a:xfrm>
          <a:prstGeom prst="rect">
            <a:avLst/>
          </a:prstGeom>
          <a:noFill/>
        </p:spPr>
        <p:txBody>
          <a:bodyPr wrap="none" rtlCol="0">
            <a:spAutoFit/>
          </a:bodyPr>
          <a:lstStyle/>
          <a:p>
            <a:r>
              <a:rPr lang="en-US" dirty="0"/>
              <a:t>Saddle structure</a:t>
            </a:r>
          </a:p>
        </p:txBody>
      </p:sp>
      <p:pic>
        <p:nvPicPr>
          <p:cNvPr id="21" name="Picture 20" descr="A diagram of circles and lines&#10;&#10;Description automatically generated">
            <a:extLst>
              <a:ext uri="{FF2B5EF4-FFF2-40B4-BE49-F238E27FC236}">
                <a16:creationId xmlns:a16="http://schemas.microsoft.com/office/drawing/2014/main" id="{30B5837B-05E9-F93E-AC82-B0B8687A8060}"/>
              </a:ext>
            </a:extLst>
          </p:cNvPr>
          <p:cNvPicPr>
            <a:picLocks noChangeAspect="1"/>
          </p:cNvPicPr>
          <p:nvPr/>
        </p:nvPicPr>
        <p:blipFill>
          <a:blip r:embed="rId9"/>
          <a:stretch>
            <a:fillRect/>
          </a:stretch>
        </p:blipFill>
        <p:spPr>
          <a:xfrm>
            <a:off x="4633863" y="4528278"/>
            <a:ext cx="2492052" cy="1718029"/>
          </a:xfrm>
          <a:prstGeom prst="rect">
            <a:avLst/>
          </a:prstGeom>
        </p:spPr>
      </p:pic>
    </p:spTree>
    <p:extLst>
      <p:ext uri="{BB962C8B-B14F-4D97-AF65-F5344CB8AC3E}">
        <p14:creationId xmlns:p14="http://schemas.microsoft.com/office/powerpoint/2010/main" val="225271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BE9E-D6B8-F5F0-37E9-A2F82B977005}"/>
              </a:ext>
            </a:extLst>
          </p:cNvPr>
          <p:cNvSpPr>
            <a:spLocks noGrp="1"/>
          </p:cNvSpPr>
          <p:nvPr>
            <p:ph type="title"/>
          </p:nvPr>
        </p:nvSpPr>
        <p:spPr/>
        <p:txBody>
          <a:bodyPr/>
          <a:lstStyle/>
          <a:p>
            <a:r>
              <a:rPr lang="en-US" dirty="0"/>
              <a:t>Pure Rotation at 120</a:t>
            </a:r>
            <a:r>
              <a:rPr lang="en-US" baseline="30000" dirty="0"/>
              <a:t>0 </a:t>
            </a:r>
            <a:r>
              <a:rPr lang="en-US" dirty="0"/>
              <a:t>- Initial image as the final structure for translation</a:t>
            </a:r>
            <a:endParaRPr lang="en-US" baseline="30000" dirty="0"/>
          </a:p>
        </p:txBody>
      </p:sp>
      <p:pic>
        <p:nvPicPr>
          <p:cNvPr id="5" name="Picture 4" descr="A diagram of circles and numbers&#10;&#10;Description automatically generated">
            <a:extLst>
              <a:ext uri="{FF2B5EF4-FFF2-40B4-BE49-F238E27FC236}">
                <a16:creationId xmlns:a16="http://schemas.microsoft.com/office/drawing/2014/main" id="{08DA431B-46D2-7B1E-84B3-2F1D0C3619A7}"/>
              </a:ext>
            </a:extLst>
          </p:cNvPr>
          <p:cNvPicPr>
            <a:picLocks noChangeAspect="1"/>
          </p:cNvPicPr>
          <p:nvPr/>
        </p:nvPicPr>
        <p:blipFill>
          <a:blip r:embed="rId4"/>
          <a:stretch>
            <a:fillRect/>
          </a:stretch>
        </p:blipFill>
        <p:spPr>
          <a:xfrm>
            <a:off x="610058" y="2303285"/>
            <a:ext cx="2731352" cy="1784350"/>
          </a:xfrm>
          <a:prstGeom prst="rect">
            <a:avLst/>
          </a:prstGeom>
        </p:spPr>
      </p:pic>
      <p:pic>
        <p:nvPicPr>
          <p:cNvPr id="9" name="Picture 8" descr="A diagram of circles and numbers&#10;&#10;Description automatically generated">
            <a:extLst>
              <a:ext uri="{FF2B5EF4-FFF2-40B4-BE49-F238E27FC236}">
                <a16:creationId xmlns:a16="http://schemas.microsoft.com/office/drawing/2014/main" id="{F3C79B75-6624-DC8B-764E-E14E5C21C6FC}"/>
              </a:ext>
            </a:extLst>
          </p:cNvPr>
          <p:cNvPicPr>
            <a:picLocks noChangeAspect="1"/>
          </p:cNvPicPr>
          <p:nvPr/>
        </p:nvPicPr>
        <p:blipFill>
          <a:blip r:embed="rId5"/>
          <a:stretch>
            <a:fillRect/>
          </a:stretch>
        </p:blipFill>
        <p:spPr>
          <a:xfrm>
            <a:off x="455373" y="4809995"/>
            <a:ext cx="2604286" cy="1784351"/>
          </a:xfrm>
          <a:prstGeom prst="rect">
            <a:avLst/>
          </a:prstGeom>
        </p:spPr>
      </p:pic>
      <p:pic>
        <p:nvPicPr>
          <p:cNvPr id="11" name="Screen Recording 2025-11-13 at 7.01.51 PM">
            <a:hlinkClick r:id="" action="ppaction://media"/>
            <a:extLst>
              <a:ext uri="{FF2B5EF4-FFF2-40B4-BE49-F238E27FC236}">
                <a16:creationId xmlns:a16="http://schemas.microsoft.com/office/drawing/2014/main" id="{D97BD053-6F36-81C2-F2E4-88BD598FF2D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774733" y="2590876"/>
            <a:ext cx="3921744" cy="2606050"/>
          </a:xfrm>
          <a:prstGeom prst="rect">
            <a:avLst/>
          </a:prstGeom>
        </p:spPr>
      </p:pic>
      <p:pic>
        <p:nvPicPr>
          <p:cNvPr id="13" name="Picture 12">
            <a:extLst>
              <a:ext uri="{FF2B5EF4-FFF2-40B4-BE49-F238E27FC236}">
                <a16:creationId xmlns:a16="http://schemas.microsoft.com/office/drawing/2014/main" id="{E4A7E52A-4DEA-ED7B-4AC0-2FF1672122CA}"/>
              </a:ext>
            </a:extLst>
          </p:cNvPr>
          <p:cNvPicPr>
            <a:picLocks noChangeAspect="1"/>
          </p:cNvPicPr>
          <p:nvPr/>
        </p:nvPicPr>
        <p:blipFill>
          <a:blip r:embed="rId7"/>
          <a:stretch>
            <a:fillRect/>
          </a:stretch>
        </p:blipFill>
        <p:spPr>
          <a:xfrm>
            <a:off x="3676434" y="1814251"/>
            <a:ext cx="3481525" cy="2273384"/>
          </a:xfrm>
          <a:prstGeom prst="rect">
            <a:avLst/>
          </a:prstGeom>
        </p:spPr>
      </p:pic>
      <p:pic>
        <p:nvPicPr>
          <p:cNvPr id="15" name="Picture 14" descr="A graph of a graph&#10;&#10;Description automatically generated">
            <a:extLst>
              <a:ext uri="{FF2B5EF4-FFF2-40B4-BE49-F238E27FC236}">
                <a16:creationId xmlns:a16="http://schemas.microsoft.com/office/drawing/2014/main" id="{5AD34B36-FDC9-D19A-8F77-4350F87C4A17}"/>
              </a:ext>
            </a:extLst>
          </p:cNvPr>
          <p:cNvPicPr>
            <a:picLocks noChangeAspect="1"/>
          </p:cNvPicPr>
          <p:nvPr/>
        </p:nvPicPr>
        <p:blipFill>
          <a:blip r:embed="rId8"/>
          <a:stretch>
            <a:fillRect/>
          </a:stretch>
        </p:blipFill>
        <p:spPr>
          <a:xfrm>
            <a:off x="3676433" y="4211198"/>
            <a:ext cx="3481526" cy="2213332"/>
          </a:xfrm>
          <a:prstGeom prst="rect">
            <a:avLst/>
          </a:prstGeom>
        </p:spPr>
      </p:pic>
    </p:spTree>
    <p:extLst>
      <p:ext uri="{BB962C8B-B14F-4D97-AF65-F5344CB8AC3E}">
        <p14:creationId xmlns:p14="http://schemas.microsoft.com/office/powerpoint/2010/main" val="148994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52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7C6F-2841-FD48-3777-A3500FA10E12}"/>
              </a:ext>
            </a:extLst>
          </p:cNvPr>
          <p:cNvSpPr>
            <a:spLocks noGrp="1"/>
          </p:cNvSpPr>
          <p:nvPr>
            <p:ph type="title"/>
          </p:nvPr>
        </p:nvSpPr>
        <p:spPr>
          <a:xfrm>
            <a:off x="617571" y="685798"/>
            <a:ext cx="3073400" cy="702129"/>
          </a:xfrm>
        </p:spPr>
        <p:txBody>
          <a:bodyPr>
            <a:normAutofit fontScale="90000"/>
          </a:bodyPr>
          <a:lstStyle/>
          <a:p>
            <a:r>
              <a:rPr lang="en-US" sz="2400" dirty="0"/>
              <a:t>Energy profile for pure hindered translation</a:t>
            </a:r>
          </a:p>
        </p:txBody>
      </p:sp>
      <p:pic>
        <p:nvPicPr>
          <p:cNvPr id="4" name="Picture 3">
            <a:extLst>
              <a:ext uri="{FF2B5EF4-FFF2-40B4-BE49-F238E27FC236}">
                <a16:creationId xmlns:a16="http://schemas.microsoft.com/office/drawing/2014/main" id="{BA79984D-6221-B263-57D8-299A20FB496F}"/>
              </a:ext>
            </a:extLst>
          </p:cNvPr>
          <p:cNvPicPr>
            <a:picLocks noChangeAspect="1"/>
          </p:cNvPicPr>
          <p:nvPr/>
        </p:nvPicPr>
        <p:blipFill>
          <a:blip r:embed="rId2"/>
          <a:stretch>
            <a:fillRect/>
          </a:stretch>
        </p:blipFill>
        <p:spPr>
          <a:xfrm>
            <a:off x="186340" y="1387927"/>
            <a:ext cx="3259178" cy="2253687"/>
          </a:xfrm>
          <a:prstGeom prst="rect">
            <a:avLst/>
          </a:prstGeom>
        </p:spPr>
      </p:pic>
      <p:pic>
        <p:nvPicPr>
          <p:cNvPr id="5" name="Picture 4">
            <a:extLst>
              <a:ext uri="{FF2B5EF4-FFF2-40B4-BE49-F238E27FC236}">
                <a16:creationId xmlns:a16="http://schemas.microsoft.com/office/drawing/2014/main" id="{D0A4AAF3-4AC2-B71E-3DAC-8E20BBE43559}"/>
              </a:ext>
            </a:extLst>
          </p:cNvPr>
          <p:cNvPicPr>
            <a:picLocks noChangeAspect="1"/>
          </p:cNvPicPr>
          <p:nvPr/>
        </p:nvPicPr>
        <p:blipFill>
          <a:blip r:embed="rId3"/>
          <a:stretch>
            <a:fillRect/>
          </a:stretch>
        </p:blipFill>
        <p:spPr>
          <a:xfrm>
            <a:off x="3093792" y="4301674"/>
            <a:ext cx="3590625" cy="2406089"/>
          </a:xfrm>
          <a:prstGeom prst="rect">
            <a:avLst/>
          </a:prstGeom>
        </p:spPr>
      </p:pic>
      <p:sp>
        <p:nvSpPr>
          <p:cNvPr id="6" name="Title 1">
            <a:extLst>
              <a:ext uri="{FF2B5EF4-FFF2-40B4-BE49-F238E27FC236}">
                <a16:creationId xmlns:a16="http://schemas.microsoft.com/office/drawing/2014/main" id="{FDC4A07E-88FA-A754-D39B-70855F7DC8F5}"/>
              </a:ext>
            </a:extLst>
          </p:cNvPr>
          <p:cNvSpPr txBox="1">
            <a:spLocks/>
          </p:cNvSpPr>
          <p:nvPr/>
        </p:nvSpPr>
        <p:spPr>
          <a:xfrm>
            <a:off x="3690971" y="3429000"/>
            <a:ext cx="3073400" cy="70212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Energy profile for pure hindered rotation</a:t>
            </a:r>
          </a:p>
        </p:txBody>
      </p:sp>
      <p:pic>
        <p:nvPicPr>
          <p:cNvPr id="8" name="Picture 7">
            <a:extLst>
              <a:ext uri="{FF2B5EF4-FFF2-40B4-BE49-F238E27FC236}">
                <a16:creationId xmlns:a16="http://schemas.microsoft.com/office/drawing/2014/main" id="{946BDFDE-65E3-9226-93F3-CC6C029E086A}"/>
              </a:ext>
            </a:extLst>
          </p:cNvPr>
          <p:cNvPicPr>
            <a:picLocks noChangeAspect="1"/>
          </p:cNvPicPr>
          <p:nvPr/>
        </p:nvPicPr>
        <p:blipFill>
          <a:blip r:embed="rId4"/>
          <a:srcRect/>
          <a:stretch/>
        </p:blipFill>
        <p:spPr>
          <a:xfrm>
            <a:off x="7389845" y="1387927"/>
            <a:ext cx="4184584" cy="3674295"/>
          </a:xfrm>
          <a:prstGeom prst="rect">
            <a:avLst/>
          </a:prstGeom>
        </p:spPr>
      </p:pic>
    </p:spTree>
    <p:extLst>
      <p:ext uri="{BB962C8B-B14F-4D97-AF65-F5344CB8AC3E}">
        <p14:creationId xmlns:p14="http://schemas.microsoft.com/office/powerpoint/2010/main" val="3332583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DFA85-DB7F-87BB-1F66-40F09E0B9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CFA1FF-C411-C808-4F04-11032D6040D4}"/>
              </a:ext>
            </a:extLst>
          </p:cNvPr>
          <p:cNvSpPr>
            <a:spLocks noGrp="1"/>
          </p:cNvSpPr>
          <p:nvPr>
            <p:ph type="title"/>
          </p:nvPr>
        </p:nvSpPr>
        <p:spPr>
          <a:xfrm>
            <a:off x="617571" y="685798"/>
            <a:ext cx="3073400" cy="702129"/>
          </a:xfrm>
        </p:spPr>
        <p:txBody>
          <a:bodyPr>
            <a:normAutofit fontScale="90000"/>
          </a:bodyPr>
          <a:lstStyle/>
          <a:p>
            <a:r>
              <a:rPr lang="en-US" sz="2400" dirty="0"/>
              <a:t>Energy profile for pure hindered translation</a:t>
            </a:r>
          </a:p>
        </p:txBody>
      </p:sp>
      <p:pic>
        <p:nvPicPr>
          <p:cNvPr id="5" name="Picture 4">
            <a:extLst>
              <a:ext uri="{FF2B5EF4-FFF2-40B4-BE49-F238E27FC236}">
                <a16:creationId xmlns:a16="http://schemas.microsoft.com/office/drawing/2014/main" id="{DA1521B2-DBED-0E24-472D-2FE68EB18EBB}"/>
              </a:ext>
            </a:extLst>
          </p:cNvPr>
          <p:cNvPicPr>
            <a:picLocks noChangeAspect="1"/>
          </p:cNvPicPr>
          <p:nvPr/>
        </p:nvPicPr>
        <p:blipFill>
          <a:blip r:embed="rId2"/>
          <a:srcRect/>
          <a:stretch/>
        </p:blipFill>
        <p:spPr>
          <a:xfrm>
            <a:off x="3248028" y="4301674"/>
            <a:ext cx="3282152" cy="2406089"/>
          </a:xfrm>
          <a:prstGeom prst="rect">
            <a:avLst/>
          </a:prstGeom>
        </p:spPr>
      </p:pic>
      <p:sp>
        <p:nvSpPr>
          <p:cNvPr id="6" name="Title 1">
            <a:extLst>
              <a:ext uri="{FF2B5EF4-FFF2-40B4-BE49-F238E27FC236}">
                <a16:creationId xmlns:a16="http://schemas.microsoft.com/office/drawing/2014/main" id="{7702F23C-19A5-79D8-3F20-A88350A33987}"/>
              </a:ext>
            </a:extLst>
          </p:cNvPr>
          <p:cNvSpPr txBox="1">
            <a:spLocks/>
          </p:cNvSpPr>
          <p:nvPr/>
        </p:nvSpPr>
        <p:spPr>
          <a:xfrm>
            <a:off x="3690971" y="3429000"/>
            <a:ext cx="3073400" cy="70212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Energy profile for pure hindered rotation</a:t>
            </a:r>
          </a:p>
        </p:txBody>
      </p:sp>
      <p:pic>
        <p:nvPicPr>
          <p:cNvPr id="8" name="Picture 7">
            <a:extLst>
              <a:ext uri="{FF2B5EF4-FFF2-40B4-BE49-F238E27FC236}">
                <a16:creationId xmlns:a16="http://schemas.microsoft.com/office/drawing/2014/main" id="{615DEB77-06C2-FA13-9597-E0421111629C}"/>
              </a:ext>
            </a:extLst>
          </p:cNvPr>
          <p:cNvPicPr>
            <a:picLocks noChangeAspect="1"/>
          </p:cNvPicPr>
          <p:nvPr/>
        </p:nvPicPr>
        <p:blipFill>
          <a:blip r:embed="rId3"/>
          <a:srcRect/>
          <a:stretch/>
        </p:blipFill>
        <p:spPr>
          <a:xfrm>
            <a:off x="7314583" y="1387927"/>
            <a:ext cx="4157459" cy="3674295"/>
          </a:xfrm>
          <a:prstGeom prst="rect">
            <a:avLst/>
          </a:prstGeom>
        </p:spPr>
      </p:pic>
      <p:pic>
        <p:nvPicPr>
          <p:cNvPr id="3" name="Picture 2">
            <a:extLst>
              <a:ext uri="{FF2B5EF4-FFF2-40B4-BE49-F238E27FC236}">
                <a16:creationId xmlns:a16="http://schemas.microsoft.com/office/drawing/2014/main" id="{CA13F2F9-5D9D-DD70-B98F-AC61CB3F254F}"/>
              </a:ext>
            </a:extLst>
          </p:cNvPr>
          <p:cNvPicPr>
            <a:picLocks noChangeAspect="1"/>
          </p:cNvPicPr>
          <p:nvPr/>
        </p:nvPicPr>
        <p:blipFill>
          <a:blip r:embed="rId4"/>
          <a:stretch>
            <a:fillRect/>
          </a:stretch>
        </p:blipFill>
        <p:spPr>
          <a:xfrm>
            <a:off x="415198" y="1456217"/>
            <a:ext cx="3075590" cy="2126738"/>
          </a:xfrm>
          <a:prstGeom prst="rect">
            <a:avLst/>
          </a:prstGeom>
        </p:spPr>
      </p:pic>
    </p:spTree>
    <p:extLst>
      <p:ext uri="{BB962C8B-B14F-4D97-AF65-F5344CB8AC3E}">
        <p14:creationId xmlns:p14="http://schemas.microsoft.com/office/powerpoint/2010/main" val="3793154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CB18-3183-AE12-0C03-B976583080D7}"/>
              </a:ext>
            </a:extLst>
          </p:cNvPr>
          <p:cNvSpPr>
            <a:spLocks noGrp="1"/>
          </p:cNvSpPr>
          <p:nvPr>
            <p:ph type="title"/>
          </p:nvPr>
        </p:nvSpPr>
        <p:spPr>
          <a:xfrm>
            <a:off x="838199" y="161886"/>
            <a:ext cx="10585537" cy="1150879"/>
          </a:xfrm>
        </p:spPr>
        <p:txBody>
          <a:bodyPr/>
          <a:lstStyle/>
          <a:p>
            <a:r>
              <a:rPr lang="en-US" dirty="0"/>
              <a:t>JANAF-Like Table for CH4 Gas &amp; CH4/Pt(111)</a:t>
            </a:r>
          </a:p>
        </p:txBody>
      </p:sp>
      <p:pic>
        <p:nvPicPr>
          <p:cNvPr id="5" name="Content Placeholder 4" descr="A table of calculations with numbers&#10;&#10;Description automatically generated">
            <a:extLst>
              <a:ext uri="{FF2B5EF4-FFF2-40B4-BE49-F238E27FC236}">
                <a16:creationId xmlns:a16="http://schemas.microsoft.com/office/drawing/2014/main" id="{36BB28B8-705A-1FD4-97B8-4495B6F46901}"/>
              </a:ext>
            </a:extLst>
          </p:cNvPr>
          <p:cNvPicPr>
            <a:picLocks noGrp="1" noChangeAspect="1"/>
          </p:cNvPicPr>
          <p:nvPr>
            <p:ph idx="1"/>
          </p:nvPr>
        </p:nvPicPr>
        <p:blipFill>
          <a:blip r:embed="rId2"/>
          <a:stretch>
            <a:fillRect/>
          </a:stretch>
        </p:blipFill>
        <p:spPr>
          <a:xfrm>
            <a:off x="496304" y="1487449"/>
            <a:ext cx="2810567" cy="2346477"/>
          </a:xfrm>
        </p:spPr>
      </p:pic>
      <p:pic>
        <p:nvPicPr>
          <p:cNvPr id="7" name="Picture 6" descr="A table of numbers and letters&#10;&#10;Description automatically generated">
            <a:extLst>
              <a:ext uri="{FF2B5EF4-FFF2-40B4-BE49-F238E27FC236}">
                <a16:creationId xmlns:a16="http://schemas.microsoft.com/office/drawing/2014/main" id="{E222CF78-CC61-F023-5D4D-4CDA21E30EDD}"/>
              </a:ext>
            </a:extLst>
          </p:cNvPr>
          <p:cNvPicPr>
            <a:picLocks noChangeAspect="1"/>
          </p:cNvPicPr>
          <p:nvPr/>
        </p:nvPicPr>
        <p:blipFill>
          <a:blip r:embed="rId3"/>
          <a:stretch>
            <a:fillRect/>
          </a:stretch>
        </p:blipFill>
        <p:spPr>
          <a:xfrm>
            <a:off x="5473874" y="1461139"/>
            <a:ext cx="6274080" cy="3220780"/>
          </a:xfrm>
          <a:prstGeom prst="rect">
            <a:avLst/>
          </a:prstGeom>
        </p:spPr>
      </p:pic>
      <p:pic>
        <p:nvPicPr>
          <p:cNvPr id="9" name="Picture 8" descr="A table of numbers and text&#10;&#10;Description automatically generated with medium confidence">
            <a:extLst>
              <a:ext uri="{FF2B5EF4-FFF2-40B4-BE49-F238E27FC236}">
                <a16:creationId xmlns:a16="http://schemas.microsoft.com/office/drawing/2014/main" id="{7BA0F60D-BC48-EB8F-2D58-049631EE4B8F}"/>
              </a:ext>
            </a:extLst>
          </p:cNvPr>
          <p:cNvPicPr>
            <a:picLocks noChangeAspect="1"/>
          </p:cNvPicPr>
          <p:nvPr/>
        </p:nvPicPr>
        <p:blipFill>
          <a:blip r:embed="rId4"/>
          <a:stretch>
            <a:fillRect/>
          </a:stretch>
        </p:blipFill>
        <p:spPr>
          <a:xfrm>
            <a:off x="256155" y="4008610"/>
            <a:ext cx="4262403" cy="2091565"/>
          </a:xfrm>
          <a:prstGeom prst="rect">
            <a:avLst/>
          </a:prstGeom>
        </p:spPr>
      </p:pic>
    </p:spTree>
    <p:extLst>
      <p:ext uri="{BB962C8B-B14F-4D97-AF65-F5344CB8AC3E}">
        <p14:creationId xmlns:p14="http://schemas.microsoft.com/office/powerpoint/2010/main" val="3437943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67AD441-C4D1-1BB8-2843-0AC6AD5706F2}"/>
              </a:ext>
            </a:extLst>
          </p:cNvPr>
          <p:cNvPicPr>
            <a:picLocks noGrp="1" noChangeAspect="1"/>
          </p:cNvPicPr>
          <p:nvPr>
            <p:ph idx="1"/>
          </p:nvPr>
        </p:nvPicPr>
        <p:blipFill>
          <a:blip r:embed="rId3"/>
          <a:stretch>
            <a:fillRect/>
          </a:stretch>
        </p:blipFill>
        <p:spPr>
          <a:xfrm>
            <a:off x="1012207" y="1516377"/>
            <a:ext cx="3654051" cy="4351338"/>
          </a:xfrm>
        </p:spPr>
      </p:pic>
      <p:sp>
        <p:nvSpPr>
          <p:cNvPr id="6" name="TextBox 5">
            <a:extLst>
              <a:ext uri="{FF2B5EF4-FFF2-40B4-BE49-F238E27FC236}">
                <a16:creationId xmlns:a16="http://schemas.microsoft.com/office/drawing/2014/main" id="{BE77F1AA-9B60-CA3C-56AE-235D5F2FEA44}"/>
              </a:ext>
            </a:extLst>
          </p:cNvPr>
          <p:cNvSpPr txBox="1"/>
          <p:nvPr/>
        </p:nvSpPr>
        <p:spPr>
          <a:xfrm>
            <a:off x="1553227" y="701458"/>
            <a:ext cx="4634631" cy="369332"/>
          </a:xfrm>
          <a:prstGeom prst="rect">
            <a:avLst/>
          </a:prstGeom>
          <a:noFill/>
        </p:spPr>
        <p:txBody>
          <a:bodyPr wrap="square" rtlCol="0">
            <a:spAutoFit/>
          </a:bodyPr>
          <a:lstStyle/>
          <a:p>
            <a:r>
              <a:rPr lang="en-US" dirty="0"/>
              <a:t>Component-wise thermos at T = 300 K</a:t>
            </a:r>
          </a:p>
        </p:txBody>
      </p:sp>
      <p:pic>
        <p:nvPicPr>
          <p:cNvPr id="7" name="Picture 6">
            <a:extLst>
              <a:ext uri="{FF2B5EF4-FFF2-40B4-BE49-F238E27FC236}">
                <a16:creationId xmlns:a16="http://schemas.microsoft.com/office/drawing/2014/main" id="{A92BE647-FB75-1D60-9208-E80EA44B9125}"/>
              </a:ext>
            </a:extLst>
          </p:cNvPr>
          <p:cNvPicPr>
            <a:picLocks noChangeAspect="1"/>
          </p:cNvPicPr>
          <p:nvPr/>
        </p:nvPicPr>
        <p:blipFill>
          <a:blip r:embed="rId4"/>
          <a:stretch>
            <a:fillRect/>
          </a:stretch>
        </p:blipFill>
        <p:spPr>
          <a:xfrm>
            <a:off x="5111241" y="1461930"/>
            <a:ext cx="6604769" cy="4694612"/>
          </a:xfrm>
          <a:prstGeom prst="rect">
            <a:avLst/>
          </a:prstGeom>
        </p:spPr>
      </p:pic>
    </p:spTree>
    <p:extLst>
      <p:ext uri="{BB962C8B-B14F-4D97-AF65-F5344CB8AC3E}">
        <p14:creationId xmlns:p14="http://schemas.microsoft.com/office/powerpoint/2010/main" val="151049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3BE9E-D6B8-F5F0-37E9-A2F82B977005}"/>
              </a:ext>
            </a:extLst>
          </p:cNvPr>
          <p:cNvSpPr>
            <a:spLocks noGrp="1"/>
          </p:cNvSpPr>
          <p:nvPr>
            <p:ph type="title"/>
          </p:nvPr>
        </p:nvSpPr>
        <p:spPr>
          <a:xfrm>
            <a:off x="838200" y="557189"/>
            <a:ext cx="10515600" cy="1110537"/>
          </a:xfrm>
        </p:spPr>
        <p:txBody>
          <a:bodyPr vert="horz" lIns="91440" tIns="45720" rIns="91440" bIns="45720" rtlCol="0" anchor="ctr">
            <a:normAutofit/>
          </a:bodyPr>
          <a:lstStyle/>
          <a:p>
            <a:r>
              <a:rPr lang="en-US" sz="3600" kern="1200">
                <a:solidFill>
                  <a:schemeClr val="tx1"/>
                </a:solidFill>
                <a:latin typeface="+mj-lt"/>
                <a:ea typeface="+mj-ea"/>
                <a:cs typeface="+mj-cs"/>
              </a:rPr>
              <a:t>Pure Rotation at 120</a:t>
            </a:r>
            <a:r>
              <a:rPr lang="en-US" sz="3600" kern="1200" baseline="30000">
                <a:solidFill>
                  <a:schemeClr val="tx1"/>
                </a:solidFill>
                <a:latin typeface="+mj-lt"/>
                <a:ea typeface="+mj-ea"/>
                <a:cs typeface="+mj-cs"/>
              </a:rPr>
              <a:t>0 </a:t>
            </a:r>
            <a:r>
              <a:rPr lang="en-US" sz="3600" kern="1200">
                <a:solidFill>
                  <a:schemeClr val="tx1"/>
                </a:solidFill>
                <a:latin typeface="+mj-lt"/>
                <a:ea typeface="+mj-ea"/>
                <a:cs typeface="+mj-cs"/>
              </a:rPr>
              <a:t>- Initial image as the Initial structure for translation</a:t>
            </a:r>
            <a:endParaRPr lang="en-US" sz="3600" kern="1200" baseline="30000">
              <a:solidFill>
                <a:schemeClr val="tx1"/>
              </a:solidFill>
              <a:latin typeface="+mj-lt"/>
              <a:ea typeface="+mj-ea"/>
              <a:cs typeface="+mj-cs"/>
            </a:endParaRPr>
          </a:p>
        </p:txBody>
      </p:sp>
      <p:pic>
        <p:nvPicPr>
          <p:cNvPr id="18" name="Picture 17" descr="A graph of a graph&#10;&#10;Description automatically generated">
            <a:extLst>
              <a:ext uri="{FF2B5EF4-FFF2-40B4-BE49-F238E27FC236}">
                <a16:creationId xmlns:a16="http://schemas.microsoft.com/office/drawing/2014/main" id="{D0CAFDBD-0D2A-725D-9CF6-827C242E08CE}"/>
              </a:ext>
            </a:extLst>
          </p:cNvPr>
          <p:cNvPicPr>
            <a:picLocks noChangeAspect="1"/>
          </p:cNvPicPr>
          <p:nvPr/>
        </p:nvPicPr>
        <p:blipFill>
          <a:blip r:embed="rId4"/>
          <a:stretch>
            <a:fillRect/>
          </a:stretch>
        </p:blipFill>
        <p:spPr>
          <a:xfrm>
            <a:off x="723821" y="1834939"/>
            <a:ext cx="2742635" cy="2056976"/>
          </a:xfrm>
          <a:prstGeom prst="rect">
            <a:avLst/>
          </a:prstGeom>
        </p:spPr>
      </p:pic>
      <p:pic>
        <p:nvPicPr>
          <p:cNvPr id="7" name="Picture 6" descr="A graph of a graph&#10;&#10;Description automatically generated">
            <a:extLst>
              <a:ext uri="{FF2B5EF4-FFF2-40B4-BE49-F238E27FC236}">
                <a16:creationId xmlns:a16="http://schemas.microsoft.com/office/drawing/2014/main" id="{A626552D-F29C-55F7-9B0F-E6398FF8F932}"/>
              </a:ext>
            </a:extLst>
          </p:cNvPr>
          <p:cNvPicPr>
            <a:picLocks noChangeAspect="1"/>
          </p:cNvPicPr>
          <p:nvPr/>
        </p:nvPicPr>
        <p:blipFill>
          <a:blip r:embed="rId5"/>
          <a:stretch>
            <a:fillRect/>
          </a:stretch>
        </p:blipFill>
        <p:spPr>
          <a:xfrm>
            <a:off x="3466456" y="1765882"/>
            <a:ext cx="2779697" cy="2056976"/>
          </a:xfrm>
          <a:prstGeom prst="rect">
            <a:avLst/>
          </a:prstGeom>
        </p:spPr>
      </p:pic>
      <p:pic>
        <p:nvPicPr>
          <p:cNvPr id="12" name="Picture 11" descr="A diagram of circles and numbers&#10;&#10;Description automatically generated">
            <a:extLst>
              <a:ext uri="{FF2B5EF4-FFF2-40B4-BE49-F238E27FC236}">
                <a16:creationId xmlns:a16="http://schemas.microsoft.com/office/drawing/2014/main" id="{E46CFF8A-3853-71FC-154E-EBB7BAE8B325}"/>
              </a:ext>
            </a:extLst>
          </p:cNvPr>
          <p:cNvPicPr>
            <a:picLocks noChangeAspect="1"/>
          </p:cNvPicPr>
          <p:nvPr/>
        </p:nvPicPr>
        <p:blipFill>
          <a:blip r:embed="rId6"/>
          <a:stretch>
            <a:fillRect/>
          </a:stretch>
        </p:blipFill>
        <p:spPr>
          <a:xfrm>
            <a:off x="575677" y="4243835"/>
            <a:ext cx="2886984" cy="2056976"/>
          </a:xfrm>
          <a:prstGeom prst="rect">
            <a:avLst/>
          </a:prstGeom>
        </p:spPr>
      </p:pic>
      <p:pic>
        <p:nvPicPr>
          <p:cNvPr id="16" name="Picture 15" descr="A diagram of circles and numbers&#10;&#10;Description automatically generated">
            <a:extLst>
              <a:ext uri="{FF2B5EF4-FFF2-40B4-BE49-F238E27FC236}">
                <a16:creationId xmlns:a16="http://schemas.microsoft.com/office/drawing/2014/main" id="{174CD91A-2323-64C5-46AA-DB13A99789CC}"/>
              </a:ext>
            </a:extLst>
          </p:cNvPr>
          <p:cNvPicPr>
            <a:picLocks noChangeAspect="1"/>
          </p:cNvPicPr>
          <p:nvPr/>
        </p:nvPicPr>
        <p:blipFill>
          <a:blip r:embed="rId7"/>
          <a:stretch>
            <a:fillRect/>
          </a:stretch>
        </p:blipFill>
        <p:spPr>
          <a:xfrm>
            <a:off x="6043675" y="4243835"/>
            <a:ext cx="2907387" cy="2056976"/>
          </a:xfrm>
          <a:prstGeom prst="rect">
            <a:avLst/>
          </a:prstGeom>
        </p:spPr>
      </p:pic>
      <p:pic>
        <p:nvPicPr>
          <p:cNvPr id="8" name="Screen Recording 2025-11-13 at 11.17.01 PM" descr="A diagram of circles and numbers&#10;&#10;Description automatically generated">
            <a:hlinkClick r:id="" action="ppaction://media"/>
            <a:extLst>
              <a:ext uri="{FF2B5EF4-FFF2-40B4-BE49-F238E27FC236}">
                <a16:creationId xmlns:a16="http://schemas.microsoft.com/office/drawing/2014/main" id="{E9400021-FD25-507D-AC57-D5B70FDE589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698246" y="4269257"/>
            <a:ext cx="3093197" cy="2056976"/>
          </a:xfrm>
          <a:prstGeom prst="rect">
            <a:avLst/>
          </a:prstGeom>
        </p:spPr>
      </p:pic>
      <p:pic>
        <p:nvPicPr>
          <p:cNvPr id="4" name="Picture 3" descr="A graph of a graph&#10;&#10;Description automatically generated">
            <a:extLst>
              <a:ext uri="{FF2B5EF4-FFF2-40B4-BE49-F238E27FC236}">
                <a16:creationId xmlns:a16="http://schemas.microsoft.com/office/drawing/2014/main" id="{1B10466F-1E89-2649-2457-C016A21EFB7C}"/>
              </a:ext>
            </a:extLst>
          </p:cNvPr>
          <p:cNvPicPr>
            <a:picLocks noChangeAspect="1"/>
          </p:cNvPicPr>
          <p:nvPr/>
        </p:nvPicPr>
        <p:blipFill>
          <a:blip r:embed="rId9"/>
          <a:stretch>
            <a:fillRect/>
          </a:stretch>
        </p:blipFill>
        <p:spPr>
          <a:xfrm>
            <a:off x="6420627" y="1667726"/>
            <a:ext cx="3176796" cy="2056976"/>
          </a:xfrm>
          <a:prstGeom prst="rect">
            <a:avLst/>
          </a:prstGeom>
        </p:spPr>
      </p:pic>
      <p:pic>
        <p:nvPicPr>
          <p:cNvPr id="22" name="Picture 21" descr="A diagram of a diagram of circles&#10;&#10;Description automatically generated">
            <a:extLst>
              <a:ext uri="{FF2B5EF4-FFF2-40B4-BE49-F238E27FC236}">
                <a16:creationId xmlns:a16="http://schemas.microsoft.com/office/drawing/2014/main" id="{FBD90007-2722-3093-E21E-4D6F95F23A11}"/>
              </a:ext>
            </a:extLst>
          </p:cNvPr>
          <p:cNvPicPr>
            <a:picLocks noChangeAspect="1"/>
          </p:cNvPicPr>
          <p:nvPr/>
        </p:nvPicPr>
        <p:blipFill>
          <a:blip r:embed="rId10"/>
          <a:stretch>
            <a:fillRect/>
          </a:stretch>
        </p:blipFill>
        <p:spPr>
          <a:xfrm>
            <a:off x="3455047" y="4551785"/>
            <a:ext cx="2129425" cy="1441076"/>
          </a:xfrm>
          <a:prstGeom prst="rect">
            <a:avLst/>
          </a:prstGeom>
        </p:spPr>
      </p:pic>
      <p:sp>
        <p:nvSpPr>
          <p:cNvPr id="24" name="TextBox 23">
            <a:extLst>
              <a:ext uri="{FF2B5EF4-FFF2-40B4-BE49-F238E27FC236}">
                <a16:creationId xmlns:a16="http://schemas.microsoft.com/office/drawing/2014/main" id="{35D626E7-A78D-CE62-8491-F9FD0D698668}"/>
              </a:ext>
            </a:extLst>
          </p:cNvPr>
          <p:cNvSpPr txBox="1"/>
          <p:nvPr/>
        </p:nvSpPr>
        <p:spPr>
          <a:xfrm>
            <a:off x="989556" y="6353080"/>
            <a:ext cx="737702" cy="369332"/>
          </a:xfrm>
          <a:prstGeom prst="rect">
            <a:avLst/>
          </a:prstGeom>
          <a:noFill/>
        </p:spPr>
        <p:txBody>
          <a:bodyPr wrap="none" rtlCol="0">
            <a:spAutoFit/>
          </a:bodyPr>
          <a:lstStyle/>
          <a:p>
            <a:r>
              <a:rPr lang="en-US" dirty="0"/>
              <a:t>Initial</a:t>
            </a:r>
          </a:p>
        </p:txBody>
      </p:sp>
      <p:sp>
        <p:nvSpPr>
          <p:cNvPr id="26" name="TextBox 25">
            <a:extLst>
              <a:ext uri="{FF2B5EF4-FFF2-40B4-BE49-F238E27FC236}">
                <a16:creationId xmlns:a16="http://schemas.microsoft.com/office/drawing/2014/main" id="{99378DB6-F37B-B48B-8810-2D084F4253CF}"/>
              </a:ext>
            </a:extLst>
          </p:cNvPr>
          <p:cNvSpPr txBox="1"/>
          <p:nvPr/>
        </p:nvSpPr>
        <p:spPr>
          <a:xfrm>
            <a:off x="3564701" y="6300811"/>
            <a:ext cx="878767" cy="369332"/>
          </a:xfrm>
          <a:prstGeom prst="rect">
            <a:avLst/>
          </a:prstGeom>
          <a:noFill/>
        </p:spPr>
        <p:txBody>
          <a:bodyPr wrap="none" rtlCol="0">
            <a:spAutoFit/>
          </a:bodyPr>
          <a:lstStyle/>
          <a:p>
            <a:r>
              <a:rPr lang="en-US" dirty="0"/>
              <a:t>Saddle</a:t>
            </a:r>
          </a:p>
        </p:txBody>
      </p:sp>
      <p:sp>
        <p:nvSpPr>
          <p:cNvPr id="28" name="TextBox 27">
            <a:extLst>
              <a:ext uri="{FF2B5EF4-FFF2-40B4-BE49-F238E27FC236}">
                <a16:creationId xmlns:a16="http://schemas.microsoft.com/office/drawing/2014/main" id="{45AB41E6-3608-9F61-C333-A541269FCD6E}"/>
              </a:ext>
            </a:extLst>
          </p:cNvPr>
          <p:cNvSpPr txBox="1"/>
          <p:nvPr/>
        </p:nvSpPr>
        <p:spPr>
          <a:xfrm>
            <a:off x="6599247" y="6326233"/>
            <a:ext cx="666914" cy="369332"/>
          </a:xfrm>
          <a:prstGeom prst="rect">
            <a:avLst/>
          </a:prstGeom>
          <a:noFill/>
        </p:spPr>
        <p:txBody>
          <a:bodyPr wrap="none" rtlCol="0">
            <a:spAutoFit/>
          </a:bodyPr>
          <a:lstStyle/>
          <a:p>
            <a:r>
              <a:rPr lang="en-US" dirty="0"/>
              <a:t>Final</a:t>
            </a:r>
          </a:p>
        </p:txBody>
      </p:sp>
    </p:spTree>
    <p:extLst>
      <p:ext uri="{BB962C8B-B14F-4D97-AF65-F5344CB8AC3E}">
        <p14:creationId xmlns:p14="http://schemas.microsoft.com/office/powerpoint/2010/main" val="393744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D16B0-B343-1E83-B6FE-611BB9A1E1E6}"/>
              </a:ext>
            </a:extLst>
          </p:cNvPr>
          <p:cNvPicPr>
            <a:picLocks noChangeAspect="1"/>
          </p:cNvPicPr>
          <p:nvPr/>
        </p:nvPicPr>
        <p:blipFill>
          <a:blip r:embed="rId2"/>
          <a:stretch>
            <a:fillRect/>
          </a:stretch>
        </p:blipFill>
        <p:spPr>
          <a:xfrm>
            <a:off x="3888287" y="553989"/>
            <a:ext cx="7772400" cy="5524554"/>
          </a:xfrm>
          <a:prstGeom prst="rect">
            <a:avLst/>
          </a:prstGeom>
        </p:spPr>
      </p:pic>
    </p:spTree>
    <p:extLst>
      <p:ext uri="{BB962C8B-B14F-4D97-AF65-F5344CB8AC3E}">
        <p14:creationId xmlns:p14="http://schemas.microsoft.com/office/powerpoint/2010/main" val="994209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table of numbers and letters&#10;&#10;Description automatically generated">
            <a:extLst>
              <a:ext uri="{FF2B5EF4-FFF2-40B4-BE49-F238E27FC236}">
                <a16:creationId xmlns:a16="http://schemas.microsoft.com/office/drawing/2014/main" id="{43D0F5BE-4184-3569-9F4A-838D30A87352}"/>
              </a:ext>
            </a:extLst>
          </p:cNvPr>
          <p:cNvPicPr>
            <a:picLocks noChangeAspect="1"/>
          </p:cNvPicPr>
          <p:nvPr/>
        </p:nvPicPr>
        <p:blipFill>
          <a:blip r:embed="rId2"/>
          <a:stretch>
            <a:fillRect/>
          </a:stretch>
        </p:blipFill>
        <p:spPr>
          <a:xfrm>
            <a:off x="309213" y="491093"/>
            <a:ext cx="11573573" cy="5875813"/>
          </a:xfrm>
          <a:prstGeom prst="rect">
            <a:avLst/>
          </a:prstGeom>
        </p:spPr>
      </p:pic>
    </p:spTree>
    <p:extLst>
      <p:ext uri="{BB962C8B-B14F-4D97-AF65-F5344CB8AC3E}">
        <p14:creationId xmlns:p14="http://schemas.microsoft.com/office/powerpoint/2010/main" val="501109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8E94E-BC1D-11FC-216B-EFCBF9942B2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AD9F6D-AE32-EC6F-DD94-DEA57B6F1772}"/>
                  </a:ext>
                </a:extLst>
              </p:cNvPr>
              <p:cNvSpPr txBox="1"/>
              <p:nvPr/>
            </p:nvSpPr>
            <p:spPr>
              <a:xfrm>
                <a:off x="580865" y="4036437"/>
                <a:ext cx="5149422" cy="726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e>
                              </m:d>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𝑗</m:t>
                              </m:r>
                            </m:sub>
                            <m:sup/>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e>
                                  </m:d>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sub>
                              </m:sSub>
                            </m:e>
                          </m:nary>
                        </m:e>
                      </m:nary>
                    </m:oMath>
                  </m:oMathPara>
                </a14:m>
                <a:endParaRPr lang="en-US" dirty="0"/>
              </a:p>
            </p:txBody>
          </p:sp>
        </mc:Choice>
        <mc:Fallback xmlns="">
          <p:sp>
            <p:nvSpPr>
              <p:cNvPr id="8" name="TextBox 7">
                <a:extLst>
                  <a:ext uri="{FF2B5EF4-FFF2-40B4-BE49-F238E27FC236}">
                    <a16:creationId xmlns:a16="http://schemas.microsoft.com/office/drawing/2014/main" id="{D9AD9F6D-AE32-EC6F-DD94-DEA57B6F1772}"/>
                  </a:ext>
                </a:extLst>
              </p:cNvPr>
              <p:cNvSpPr txBox="1">
                <a:spLocks noRot="1" noChangeAspect="1" noMove="1" noResize="1" noEditPoints="1" noAdjustHandles="1" noChangeArrowheads="1" noChangeShapeType="1" noTextEdit="1"/>
              </p:cNvSpPr>
              <p:nvPr/>
            </p:nvSpPr>
            <p:spPr>
              <a:xfrm>
                <a:off x="580865" y="4036437"/>
                <a:ext cx="5149422" cy="726674"/>
              </a:xfrm>
              <a:prstGeom prst="rect">
                <a:avLst/>
              </a:prstGeom>
              <a:blipFill>
                <a:blip r:embed="rId2"/>
                <a:stretch>
                  <a:fillRect l="-491" t="-131034" r="-246" b="-182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522CA1-0CD8-14B8-BF83-7D272FBD70B6}"/>
                  </a:ext>
                </a:extLst>
              </p:cNvPr>
              <p:cNvSpPr txBox="1"/>
              <p:nvPr/>
            </p:nvSpPr>
            <p:spPr>
              <a:xfrm>
                <a:off x="5730287" y="3996827"/>
                <a:ext cx="2384612" cy="6767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e>
                          </m:d>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64522CA1-0CD8-14B8-BF83-7D272FBD70B6}"/>
                  </a:ext>
                </a:extLst>
              </p:cNvPr>
              <p:cNvSpPr txBox="1">
                <a:spLocks noRot="1" noChangeAspect="1" noMove="1" noResize="1" noEditPoints="1" noAdjustHandles="1" noChangeArrowheads="1" noChangeShapeType="1" noTextEdit="1"/>
              </p:cNvSpPr>
              <p:nvPr/>
            </p:nvSpPr>
            <p:spPr>
              <a:xfrm>
                <a:off x="5730287" y="3996827"/>
                <a:ext cx="2384612" cy="6767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25A222B-243D-55D3-4F36-1F28B0942A4E}"/>
                  </a:ext>
                </a:extLst>
              </p:cNvPr>
              <p:cNvSpPr txBox="1"/>
              <p:nvPr/>
            </p:nvSpPr>
            <p:spPr>
              <a:xfrm>
                <a:off x="4720837" y="5070059"/>
                <a:ext cx="4403512" cy="1142236"/>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𝑇h𝑒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𝑠𝑒𝑐𝑜𝑛𝑑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𝑑𝑒𝑟𝑖𝑣𝑎𝑡𝑖𝑣𝑒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𝑒𝑛𝑒𝑟𝑔𝑦</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m:t>
                                </m:r>
                              </m:sub>
                            </m:sSub>
                          </m:e>
                        </m:d>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𝑗</m:t>
                            </m:r>
                          </m:sub>
                        </m:sSub>
                      </m:den>
                    </m:f>
                  </m:oMath>
                </a14:m>
                <a:r>
                  <a:rPr lang="en-US" dirty="0"/>
                  <a:t> is called the </a:t>
                </a:r>
                <a:r>
                  <a:rPr lang="en-US" b="1" dirty="0"/>
                  <a:t>Hessian</a:t>
                </a:r>
                <a:r>
                  <a:rPr lang="en-US" dirty="0"/>
                  <a:t> or </a:t>
                </a:r>
                <a:r>
                  <a:rPr lang="en-US" b="1" dirty="0"/>
                  <a:t>force constant matrix</a:t>
                </a:r>
                <a:r>
                  <a:rPr lang="en-US" dirty="0"/>
                  <a:t>.</a:t>
                </a:r>
              </a:p>
            </p:txBody>
          </p:sp>
        </mc:Choice>
        <mc:Fallback xmlns="">
          <p:sp>
            <p:nvSpPr>
              <p:cNvPr id="12" name="TextBox 11">
                <a:extLst>
                  <a:ext uri="{FF2B5EF4-FFF2-40B4-BE49-F238E27FC236}">
                    <a16:creationId xmlns:a16="http://schemas.microsoft.com/office/drawing/2014/main" id="{F25A222B-243D-55D3-4F36-1F28B0942A4E}"/>
                  </a:ext>
                </a:extLst>
              </p:cNvPr>
              <p:cNvSpPr txBox="1">
                <a:spLocks noRot="1" noChangeAspect="1" noMove="1" noResize="1" noEditPoints="1" noAdjustHandles="1" noChangeArrowheads="1" noChangeShapeType="1" noTextEdit="1"/>
              </p:cNvSpPr>
              <p:nvPr/>
            </p:nvSpPr>
            <p:spPr>
              <a:xfrm>
                <a:off x="4720837" y="5070059"/>
                <a:ext cx="4403512" cy="1142236"/>
              </a:xfrm>
              <a:prstGeom prst="rect">
                <a:avLst/>
              </a:prstGeom>
              <a:blipFill>
                <a:blip r:embed="rId4"/>
                <a:stretch>
                  <a:fillRect l="-1149" b="-659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6AF3966-2131-8CF4-A359-E35D4B40B504}"/>
              </a:ext>
            </a:extLst>
          </p:cNvPr>
          <p:cNvSpPr txBox="1"/>
          <p:nvPr/>
        </p:nvSpPr>
        <p:spPr>
          <a:xfrm>
            <a:off x="401571" y="4906629"/>
            <a:ext cx="4403512" cy="1477328"/>
          </a:xfrm>
          <a:prstGeom prst="rect">
            <a:avLst/>
          </a:prstGeom>
          <a:noFill/>
        </p:spPr>
        <p:txBody>
          <a:bodyPr wrap="square">
            <a:spAutoFit/>
          </a:bodyPr>
          <a:lstStyle/>
          <a:p>
            <a:r>
              <a:rPr lang="en-US" b="0" i="0" u="none" strike="noStrike" dirty="0">
                <a:effectLst/>
                <a:latin typeface="Roboto" panose="02000000000000000000" pitchFamily="2" charset="0"/>
              </a:rPr>
              <a:t>The potential energy surface that considers only second-order terms has the same energy as a system that is connected by springs, and thus, it is called the harmonic approximation.</a:t>
            </a:r>
            <a:endParaRPr lang="en-US" dirty="0"/>
          </a:p>
        </p:txBody>
      </p:sp>
      <p:pic>
        <p:nvPicPr>
          <p:cNvPr id="15" name="Picture 14">
            <a:extLst>
              <a:ext uri="{FF2B5EF4-FFF2-40B4-BE49-F238E27FC236}">
                <a16:creationId xmlns:a16="http://schemas.microsoft.com/office/drawing/2014/main" id="{9469360F-6BAC-A126-50F1-0494696A8110}"/>
              </a:ext>
            </a:extLst>
          </p:cNvPr>
          <p:cNvPicPr>
            <a:picLocks noChangeAspect="1"/>
          </p:cNvPicPr>
          <p:nvPr/>
        </p:nvPicPr>
        <p:blipFill>
          <a:blip r:embed="rId5"/>
          <a:stretch>
            <a:fillRect/>
          </a:stretch>
        </p:blipFill>
        <p:spPr>
          <a:xfrm>
            <a:off x="834637" y="1013747"/>
            <a:ext cx="7772400" cy="3321442"/>
          </a:xfrm>
          <a:prstGeom prst="rect">
            <a:avLst/>
          </a:prstGeom>
        </p:spPr>
      </p:pic>
    </p:spTree>
    <p:extLst>
      <p:ext uri="{BB962C8B-B14F-4D97-AF65-F5344CB8AC3E}">
        <p14:creationId xmlns:p14="http://schemas.microsoft.com/office/powerpoint/2010/main" val="1163364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FEC71-533F-F8D6-96CD-7F1732C212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67FF90-5622-C0C5-C847-CE5207646DE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1732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23993-D3C2-0927-1474-BE2B79CB1D51}"/>
              </a:ext>
            </a:extLst>
          </p:cNvPr>
          <p:cNvSpPr>
            <a:spLocks noGrp="1"/>
          </p:cNvSpPr>
          <p:nvPr>
            <p:ph type="ctrTitle"/>
          </p:nvPr>
        </p:nvSpPr>
        <p:spPr/>
        <p:txBody>
          <a:bodyPr/>
          <a:lstStyle/>
          <a:p>
            <a:r>
              <a:rPr lang="en-US" dirty="0"/>
              <a:t>Anharmonic Correction</a:t>
            </a:r>
          </a:p>
        </p:txBody>
      </p:sp>
    </p:spTree>
    <p:extLst>
      <p:ext uri="{BB962C8B-B14F-4D97-AF65-F5344CB8AC3E}">
        <p14:creationId xmlns:p14="http://schemas.microsoft.com/office/powerpoint/2010/main" val="812246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BFA7-C49D-5824-BC7F-D89C2CFCDF41}"/>
              </a:ext>
            </a:extLst>
          </p:cNvPr>
          <p:cNvSpPr>
            <a:spLocks noGrp="1"/>
          </p:cNvSpPr>
          <p:nvPr>
            <p:ph type="title"/>
          </p:nvPr>
        </p:nvSpPr>
        <p:spPr/>
        <p:txBody>
          <a:bodyPr/>
          <a:lstStyle/>
          <a:p>
            <a:r>
              <a:rPr lang="en-US" dirty="0"/>
              <a:t>The purpose of Anharmonic Correction</a:t>
            </a:r>
          </a:p>
        </p:txBody>
      </p:sp>
      <p:sp>
        <p:nvSpPr>
          <p:cNvPr id="3" name="Content Placeholder 2">
            <a:extLst>
              <a:ext uri="{FF2B5EF4-FFF2-40B4-BE49-F238E27FC236}">
                <a16:creationId xmlns:a16="http://schemas.microsoft.com/office/drawing/2014/main" id="{7AE898C5-57B8-8D1B-7E0C-4FFA665FA639}"/>
              </a:ext>
            </a:extLst>
          </p:cNvPr>
          <p:cNvSpPr>
            <a:spLocks noGrp="1"/>
          </p:cNvSpPr>
          <p:nvPr>
            <p:ph idx="1"/>
          </p:nvPr>
        </p:nvSpPr>
        <p:spPr>
          <a:xfrm>
            <a:off x="838201" y="1825625"/>
            <a:ext cx="5184228" cy="4351338"/>
          </a:xfrm>
        </p:spPr>
        <p:txBody>
          <a:bodyPr>
            <a:normAutofit lnSpcReduction="10000"/>
          </a:bodyPr>
          <a:lstStyle/>
          <a:p>
            <a:pPr marL="0" indent="0">
              <a:buNone/>
            </a:pPr>
            <a:r>
              <a:rPr lang="en-US" dirty="0">
                <a:solidFill>
                  <a:srgbClr val="000000"/>
                </a:solidFill>
                <a:effectLst/>
                <a:latin typeface="Helvetica" pitchFamily="2" charset="0"/>
              </a:rPr>
              <a:t>Adsorption processes are often governed by weak interactions for which the estimation of entropy contributions by means of the harmonic approximation is prone to be inaccurate. Thermodynamic integration (TI) from the harmonic to the fully interacting system (</a:t>
            </a:r>
            <a:r>
              <a:rPr lang="el-GR" dirty="0">
                <a:solidFill>
                  <a:srgbClr val="000000"/>
                </a:solidFill>
                <a:effectLst/>
                <a:latin typeface="Helvetica" pitchFamily="2" charset="0"/>
              </a:rPr>
              <a:t>λ-</a:t>
            </a:r>
            <a:r>
              <a:rPr lang="en-US" dirty="0">
                <a:solidFill>
                  <a:srgbClr val="000000"/>
                </a:solidFill>
                <a:effectLst/>
                <a:latin typeface="Helvetica" pitchFamily="2" charset="0"/>
              </a:rPr>
              <a:t>path integration) can be used to compute anharmonic corrections.</a:t>
            </a:r>
          </a:p>
          <a:p>
            <a:pPr marL="0" indent="0">
              <a:buNone/>
            </a:pPr>
            <a:endParaRPr lang="en-US" dirty="0"/>
          </a:p>
        </p:txBody>
      </p:sp>
      <p:sp>
        <p:nvSpPr>
          <p:cNvPr id="4" name="Content Placeholder 2">
            <a:extLst>
              <a:ext uri="{FF2B5EF4-FFF2-40B4-BE49-F238E27FC236}">
                <a16:creationId xmlns:a16="http://schemas.microsoft.com/office/drawing/2014/main" id="{698E8F43-6427-7937-BB61-BF37537E235F}"/>
              </a:ext>
            </a:extLst>
          </p:cNvPr>
          <p:cNvSpPr txBox="1">
            <a:spLocks/>
          </p:cNvSpPr>
          <p:nvPr/>
        </p:nvSpPr>
        <p:spPr>
          <a:xfrm>
            <a:off x="6169573" y="1838216"/>
            <a:ext cx="518422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Helvetica" pitchFamily="2" charset="0"/>
              </a:rPr>
              <a:t>W</a:t>
            </a:r>
            <a:r>
              <a:rPr lang="en-US" dirty="0">
                <a:solidFill>
                  <a:srgbClr val="000000"/>
                </a:solidFill>
                <a:effectLst/>
                <a:latin typeface="Helvetica" pitchFamily="2" charset="0"/>
              </a:rPr>
              <a:t>eakly interacting adsorbates often exhibit anharmonic degrees of freedom such as dissociation (translation) and rotation, which are extremely poorly described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02519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F50E-CA89-57CA-B674-E3D621DB8CB2}"/>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ECA89B7D-F32C-3E4E-4BEE-1A94F22B639D}"/>
              </a:ext>
            </a:extLst>
          </p:cNvPr>
          <p:cNvSpPr txBox="1"/>
          <p:nvPr/>
        </p:nvSpPr>
        <p:spPr>
          <a:xfrm>
            <a:off x="409904" y="2228671"/>
            <a:ext cx="4382813" cy="1754326"/>
          </a:xfrm>
          <a:prstGeom prst="rect">
            <a:avLst/>
          </a:prstGeom>
          <a:noFill/>
        </p:spPr>
        <p:txBody>
          <a:bodyPr wrap="square">
            <a:spAutoFit/>
          </a:bodyPr>
          <a:lstStyle/>
          <a:p>
            <a:r>
              <a:rPr lang="en-US" dirty="0">
                <a:solidFill>
                  <a:srgbClr val="000000"/>
                </a:solidFill>
                <a:effectLst/>
                <a:latin typeface="Helvetica" pitchFamily="2" charset="0"/>
              </a:rPr>
              <a:t>Using a quasi-harmonic approximation (QHA) for ethanol adsorption in H-ZSM5 zeolite, Alexopoulos et al. claimed that the traditional harmonic approximation overestimates adsorption free energies by 20−50 kJ mol−1</a:t>
            </a:r>
          </a:p>
        </p:txBody>
      </p:sp>
      <p:sp>
        <p:nvSpPr>
          <p:cNvPr id="7" name="TextBox 6">
            <a:extLst>
              <a:ext uri="{FF2B5EF4-FFF2-40B4-BE49-F238E27FC236}">
                <a16:creationId xmlns:a16="http://schemas.microsoft.com/office/drawing/2014/main" id="{78736E94-121D-122A-ABD1-63E0CC0271B7}"/>
              </a:ext>
            </a:extLst>
          </p:cNvPr>
          <p:cNvSpPr txBox="1"/>
          <p:nvPr/>
        </p:nvSpPr>
        <p:spPr>
          <a:xfrm>
            <a:off x="6327229" y="3915215"/>
            <a:ext cx="5559971" cy="1754326"/>
          </a:xfrm>
          <a:prstGeom prst="rect">
            <a:avLst/>
          </a:prstGeom>
          <a:noFill/>
        </p:spPr>
        <p:txBody>
          <a:bodyPr wrap="square">
            <a:spAutoFit/>
          </a:bodyPr>
          <a:lstStyle/>
          <a:p>
            <a:r>
              <a:rPr lang="en-US" dirty="0">
                <a:solidFill>
                  <a:srgbClr val="000000"/>
                </a:solidFill>
                <a:effectLst/>
                <a:latin typeface="Helvetica" pitchFamily="2" charset="0"/>
              </a:rPr>
              <a:t>To date, accurate theoretical (but also experimental) reports on adsorption free energies are rare mostly in lack of accurate accounts for entropy. Even simple internal rotations in n-alkanes are incorrectly described by the harmonic approximation and have therefore been subject to numerous investigations.</a:t>
            </a:r>
          </a:p>
        </p:txBody>
      </p:sp>
    </p:spTree>
    <p:extLst>
      <p:ext uri="{BB962C8B-B14F-4D97-AF65-F5344CB8AC3E}">
        <p14:creationId xmlns:p14="http://schemas.microsoft.com/office/powerpoint/2010/main" val="3914913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ADB7-C563-F4B0-F137-8763F30B94BB}"/>
              </a:ext>
            </a:extLst>
          </p:cNvPr>
          <p:cNvSpPr>
            <a:spLocks noGrp="1"/>
          </p:cNvSpPr>
          <p:nvPr>
            <p:ph type="title"/>
          </p:nvPr>
        </p:nvSpPr>
        <p:spPr/>
        <p:txBody>
          <a:bodyPr/>
          <a:lstStyle/>
          <a:p>
            <a:r>
              <a:rPr lang="en-US" dirty="0"/>
              <a:t>Thermodynamic Integration</a:t>
            </a:r>
          </a:p>
        </p:txBody>
      </p:sp>
      <p:sp>
        <p:nvSpPr>
          <p:cNvPr id="5" name="TextBox 4">
            <a:extLst>
              <a:ext uri="{FF2B5EF4-FFF2-40B4-BE49-F238E27FC236}">
                <a16:creationId xmlns:a16="http://schemas.microsoft.com/office/drawing/2014/main" id="{A23DB717-EACA-25D0-DE61-7F57F685E8ED}"/>
              </a:ext>
            </a:extLst>
          </p:cNvPr>
          <p:cNvSpPr txBox="1"/>
          <p:nvPr/>
        </p:nvSpPr>
        <p:spPr>
          <a:xfrm>
            <a:off x="838201" y="2692963"/>
            <a:ext cx="4143702" cy="1477328"/>
          </a:xfrm>
          <a:prstGeom prst="rect">
            <a:avLst/>
          </a:prstGeom>
          <a:noFill/>
        </p:spPr>
        <p:txBody>
          <a:bodyPr wrap="square">
            <a:spAutoFit/>
          </a:bodyPr>
          <a:lstStyle/>
          <a:p>
            <a:r>
              <a:rPr lang="en-US" dirty="0">
                <a:solidFill>
                  <a:srgbClr val="000000"/>
                </a:solidFill>
                <a:effectLst/>
                <a:latin typeface="Helvetica" pitchFamily="2" charset="0"/>
              </a:rPr>
              <a:t>thermodynamic integration</a:t>
            </a:r>
            <a:r>
              <a:rPr lang="en-US" dirty="0">
                <a:solidFill>
                  <a:srgbClr val="1B3075"/>
                </a:solidFill>
                <a:effectLst/>
                <a:latin typeface="Helvetica" pitchFamily="2" charset="0"/>
              </a:rPr>
              <a:t>40</a:t>
            </a:r>
            <a:r>
              <a:rPr lang="en-US" dirty="0">
                <a:solidFill>
                  <a:srgbClr val="000000"/>
                </a:solidFill>
                <a:effectLst/>
                <a:latin typeface="Helvetica" pitchFamily="2" charset="0"/>
              </a:rPr>
              <a:t>−</a:t>
            </a:r>
            <a:r>
              <a:rPr lang="en-US" dirty="0">
                <a:solidFill>
                  <a:srgbClr val="1B3075"/>
                </a:solidFill>
                <a:effectLst/>
                <a:latin typeface="Helvetica" pitchFamily="2" charset="0"/>
              </a:rPr>
              <a:t>42 </a:t>
            </a:r>
            <a:r>
              <a:rPr lang="en-US" dirty="0">
                <a:solidFill>
                  <a:srgbClr val="000000"/>
                </a:solidFill>
                <a:effectLst/>
                <a:latin typeface="Helvetica" pitchFamily="2" charset="0"/>
              </a:rPr>
              <a:t>(TI) can be used to calculate free energies relative to a reference system over transformation paths other than the reaction path.</a:t>
            </a:r>
          </a:p>
        </p:txBody>
      </p:sp>
      <p:sp>
        <p:nvSpPr>
          <p:cNvPr id="7" name="TextBox 6">
            <a:extLst>
              <a:ext uri="{FF2B5EF4-FFF2-40B4-BE49-F238E27FC236}">
                <a16:creationId xmlns:a16="http://schemas.microsoft.com/office/drawing/2014/main" id="{10630AAD-3C44-2F50-618D-9DDF94477D22}"/>
              </a:ext>
            </a:extLst>
          </p:cNvPr>
          <p:cNvSpPr txBox="1"/>
          <p:nvPr/>
        </p:nvSpPr>
        <p:spPr>
          <a:xfrm>
            <a:off x="838200" y="4433902"/>
            <a:ext cx="2772101" cy="1477328"/>
          </a:xfrm>
          <a:prstGeom prst="rect">
            <a:avLst/>
          </a:prstGeom>
          <a:noFill/>
        </p:spPr>
        <p:txBody>
          <a:bodyPr wrap="square">
            <a:spAutoFit/>
          </a:bodyPr>
          <a:lstStyle/>
          <a:p>
            <a:r>
              <a:rPr lang="en-US" dirty="0">
                <a:solidFill>
                  <a:srgbClr val="000000"/>
                </a:solidFill>
                <a:effectLst/>
                <a:latin typeface="Helvetica" pitchFamily="2" charset="0"/>
              </a:rPr>
              <a:t>TI can be used to obtain anharmonic contributions with respect to a harmonic reference system.</a:t>
            </a:r>
          </a:p>
        </p:txBody>
      </p:sp>
      <p:sp>
        <p:nvSpPr>
          <p:cNvPr id="8" name="TextBox 7">
            <a:extLst>
              <a:ext uri="{FF2B5EF4-FFF2-40B4-BE49-F238E27FC236}">
                <a16:creationId xmlns:a16="http://schemas.microsoft.com/office/drawing/2014/main" id="{C4353661-7782-D376-6F4A-6C35CE83B92E}"/>
              </a:ext>
            </a:extLst>
          </p:cNvPr>
          <p:cNvSpPr txBox="1"/>
          <p:nvPr/>
        </p:nvSpPr>
        <p:spPr>
          <a:xfrm>
            <a:off x="6316717" y="2305432"/>
            <a:ext cx="5335048" cy="1477328"/>
          </a:xfrm>
          <a:prstGeom prst="rect">
            <a:avLst/>
          </a:prstGeom>
          <a:noFill/>
        </p:spPr>
        <p:txBody>
          <a:bodyPr wrap="square" rtlCol="0">
            <a:spAutoFit/>
          </a:bodyPr>
          <a:lstStyle/>
          <a:p>
            <a:r>
              <a:rPr lang="en-US" dirty="0">
                <a:solidFill>
                  <a:srgbClr val="000000"/>
                </a:solidFill>
                <a:effectLst/>
                <a:latin typeface="Helvetica" pitchFamily="2" charset="0"/>
              </a:rPr>
              <a:t>conventional TI techniques use Cartesian coordinates, which are inherently unsuitable for</a:t>
            </a:r>
          </a:p>
          <a:p>
            <a:r>
              <a:rPr lang="en-US" dirty="0">
                <a:solidFill>
                  <a:srgbClr val="000000"/>
                </a:solidFill>
                <a:effectLst/>
                <a:latin typeface="Helvetica" pitchFamily="2" charset="0"/>
              </a:rPr>
              <a:t>systems with rotational and translational symmetries.</a:t>
            </a:r>
          </a:p>
          <a:p>
            <a:endParaRPr lang="en-US" dirty="0"/>
          </a:p>
        </p:txBody>
      </p:sp>
      <p:sp>
        <p:nvSpPr>
          <p:cNvPr id="9" name="TextBox 8">
            <a:extLst>
              <a:ext uri="{FF2B5EF4-FFF2-40B4-BE49-F238E27FC236}">
                <a16:creationId xmlns:a16="http://schemas.microsoft.com/office/drawing/2014/main" id="{561CD087-A32D-56A2-59CB-244B62CEC72F}"/>
              </a:ext>
            </a:extLst>
          </p:cNvPr>
          <p:cNvSpPr txBox="1"/>
          <p:nvPr/>
        </p:nvSpPr>
        <p:spPr>
          <a:xfrm>
            <a:off x="6230486" y="4069771"/>
            <a:ext cx="5335049" cy="1754326"/>
          </a:xfrm>
          <a:prstGeom prst="rect">
            <a:avLst/>
          </a:prstGeom>
          <a:noFill/>
        </p:spPr>
        <p:txBody>
          <a:bodyPr wrap="square" rtlCol="0">
            <a:spAutoFit/>
          </a:bodyPr>
          <a:lstStyle/>
          <a:p>
            <a:r>
              <a:rPr lang="en-US" dirty="0">
                <a:solidFill>
                  <a:srgbClr val="000000"/>
                </a:solidFill>
                <a:effectLst/>
                <a:latin typeface="Helvetica" pitchFamily="2" charset="0"/>
              </a:rPr>
              <a:t>Cartesian coordinates fail to represent molecular vibrational motions of large amplitudes,</a:t>
            </a:r>
            <a:r>
              <a:rPr lang="en-US" dirty="0">
                <a:solidFill>
                  <a:srgbClr val="1B3075"/>
                </a:solidFill>
                <a:effectLst/>
                <a:latin typeface="Helvetica" pitchFamily="2" charset="0"/>
              </a:rPr>
              <a:t>22</a:t>
            </a:r>
            <a:r>
              <a:rPr lang="en-US" dirty="0">
                <a:solidFill>
                  <a:srgbClr val="000000"/>
                </a:solidFill>
                <a:effectLst/>
                <a:latin typeface="Helvetica" pitchFamily="2" charset="0"/>
              </a:rPr>
              <a:t>,</a:t>
            </a:r>
            <a:r>
              <a:rPr lang="en-US" dirty="0">
                <a:solidFill>
                  <a:srgbClr val="1B3075"/>
                </a:solidFill>
                <a:effectLst/>
                <a:latin typeface="Helvetica" pitchFamily="2" charset="0"/>
              </a:rPr>
              <a:t>23</a:t>
            </a:r>
            <a:r>
              <a:rPr lang="en-US" dirty="0">
                <a:solidFill>
                  <a:srgbClr val="000000"/>
                </a:solidFill>
                <a:effectLst/>
                <a:latin typeface="Helvetica" pitchFamily="2" charset="0"/>
              </a:rPr>
              <a:t>,</a:t>
            </a:r>
            <a:r>
              <a:rPr lang="en-US" dirty="0">
                <a:solidFill>
                  <a:srgbClr val="1B3075"/>
                </a:solidFill>
                <a:effectLst/>
                <a:latin typeface="Helvetica" pitchFamily="2" charset="0"/>
              </a:rPr>
              <a:t>60 </a:t>
            </a:r>
            <a:r>
              <a:rPr lang="en-US" dirty="0">
                <a:solidFill>
                  <a:srgbClr val="000000"/>
                </a:solidFill>
                <a:effectLst/>
                <a:latin typeface="Helvetica" pitchFamily="2" charset="0"/>
              </a:rPr>
              <a:t>potentially leading to unnecessarily large diﬀerences in energies between the harmonic reference and fully interacting system in practical simulations.</a:t>
            </a:r>
          </a:p>
        </p:txBody>
      </p:sp>
    </p:spTree>
    <p:extLst>
      <p:ext uri="{BB962C8B-B14F-4D97-AF65-F5344CB8AC3E}">
        <p14:creationId xmlns:p14="http://schemas.microsoft.com/office/powerpoint/2010/main" val="2847460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790D-45CC-DCA0-75F7-AF714419A8B7}"/>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2B24AB57-C472-6F50-BB25-095B471B800B}"/>
              </a:ext>
            </a:extLst>
          </p:cNvPr>
          <p:cNvSpPr txBox="1"/>
          <p:nvPr/>
        </p:nvSpPr>
        <p:spPr>
          <a:xfrm>
            <a:off x="693683" y="1861967"/>
            <a:ext cx="10836165" cy="1200329"/>
          </a:xfrm>
          <a:prstGeom prst="rect">
            <a:avLst/>
          </a:prstGeom>
          <a:noFill/>
        </p:spPr>
        <p:txBody>
          <a:bodyPr wrap="square">
            <a:spAutoFit/>
          </a:bodyPr>
          <a:lstStyle/>
          <a:p>
            <a:r>
              <a:rPr lang="en-US" dirty="0">
                <a:solidFill>
                  <a:srgbClr val="000000"/>
                </a:solidFill>
                <a:effectLst/>
                <a:latin typeface="Helvetica" pitchFamily="2" charset="0"/>
              </a:rPr>
              <a:t>Using rotationally and translationally invariant curvilinear coordinates, our formalism allows us to compute the anharmonic contribution to the free energy for any system that can be described with the harmonic</a:t>
            </a:r>
          </a:p>
          <a:p>
            <a:r>
              <a:rPr lang="en-US" dirty="0">
                <a:solidFill>
                  <a:srgbClr val="000000"/>
                </a:solidFill>
                <a:effectLst/>
                <a:latin typeface="Helvetica" pitchFamily="2" charset="0"/>
              </a:rPr>
              <a:t>Approximation-independent of any reaction path. Our method allows for the theoretically exact calculation of a classical anharmonic correction to the harmonic-quantum or classical-approximation.</a:t>
            </a:r>
          </a:p>
        </p:txBody>
      </p:sp>
      <p:pic>
        <p:nvPicPr>
          <p:cNvPr id="1026" name="Picture 2" descr="Abstract Image">
            <a:extLst>
              <a:ext uri="{FF2B5EF4-FFF2-40B4-BE49-F238E27FC236}">
                <a16:creationId xmlns:a16="http://schemas.microsoft.com/office/drawing/2014/main" id="{3E2A5D24-87F7-C380-780A-B4BB97A13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65" y="3557095"/>
            <a:ext cx="6350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98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molecule&#10;&#10;Description automatically generated">
            <a:extLst>
              <a:ext uri="{FF2B5EF4-FFF2-40B4-BE49-F238E27FC236}">
                <a16:creationId xmlns:a16="http://schemas.microsoft.com/office/drawing/2014/main" id="{0D30D5C0-F6D4-3F8D-DF2A-9F2B4177BF05}"/>
              </a:ext>
            </a:extLst>
          </p:cNvPr>
          <p:cNvPicPr>
            <a:picLocks noGrp="1" noChangeAspect="1"/>
          </p:cNvPicPr>
          <p:nvPr>
            <p:ph idx="1"/>
          </p:nvPr>
        </p:nvPicPr>
        <p:blipFill>
          <a:blip r:embed="rId6"/>
          <a:stretch>
            <a:fillRect/>
          </a:stretch>
        </p:blipFill>
        <p:spPr>
          <a:xfrm>
            <a:off x="406012" y="1214695"/>
            <a:ext cx="2264945" cy="2214306"/>
          </a:xfrm>
        </p:spPr>
      </p:pic>
      <p:sp>
        <p:nvSpPr>
          <p:cNvPr id="6" name="TextBox 5">
            <a:extLst>
              <a:ext uri="{FF2B5EF4-FFF2-40B4-BE49-F238E27FC236}">
                <a16:creationId xmlns:a16="http://schemas.microsoft.com/office/drawing/2014/main" id="{4CAE98E5-AC9E-AED1-C1DD-D97EF23D267F}"/>
              </a:ext>
            </a:extLst>
          </p:cNvPr>
          <p:cNvSpPr txBox="1"/>
          <p:nvPr/>
        </p:nvSpPr>
        <p:spPr>
          <a:xfrm>
            <a:off x="635509" y="3714715"/>
            <a:ext cx="2214068" cy="369332"/>
          </a:xfrm>
          <a:prstGeom prst="rect">
            <a:avLst/>
          </a:prstGeom>
          <a:noFill/>
        </p:spPr>
        <p:txBody>
          <a:bodyPr wrap="none" rtlCol="0">
            <a:spAutoFit/>
          </a:bodyPr>
          <a:lstStyle/>
          <a:p>
            <a:r>
              <a:rPr lang="en-US" dirty="0"/>
              <a:t>Initial CH4 molecule</a:t>
            </a:r>
          </a:p>
        </p:txBody>
      </p:sp>
      <p:pic>
        <p:nvPicPr>
          <p:cNvPr id="9" name="Screen Recording 2025-11-04 at 11.56.00 PM">
            <a:hlinkClick r:id="" action="ppaction://media"/>
            <a:extLst>
              <a:ext uri="{FF2B5EF4-FFF2-40B4-BE49-F238E27FC236}">
                <a16:creationId xmlns:a16="http://schemas.microsoft.com/office/drawing/2014/main" id="{044B51ED-9182-540D-169F-9146DAAD94B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330569" y="1591281"/>
            <a:ext cx="4225655" cy="2850091"/>
          </a:xfrm>
          <a:prstGeom prst="rect">
            <a:avLst/>
          </a:prstGeom>
        </p:spPr>
      </p:pic>
      <p:sp>
        <p:nvSpPr>
          <p:cNvPr id="10" name="TextBox 9">
            <a:extLst>
              <a:ext uri="{FF2B5EF4-FFF2-40B4-BE49-F238E27FC236}">
                <a16:creationId xmlns:a16="http://schemas.microsoft.com/office/drawing/2014/main" id="{85493DBA-F1B3-3C31-40ED-DCCF39AF4A90}"/>
              </a:ext>
            </a:extLst>
          </p:cNvPr>
          <p:cNvSpPr txBox="1"/>
          <p:nvPr/>
        </p:nvSpPr>
        <p:spPr>
          <a:xfrm>
            <a:off x="3330569" y="845363"/>
            <a:ext cx="3734874" cy="369332"/>
          </a:xfrm>
          <a:prstGeom prst="rect">
            <a:avLst/>
          </a:prstGeom>
          <a:noFill/>
        </p:spPr>
        <p:txBody>
          <a:bodyPr wrap="square" rtlCol="0">
            <a:spAutoFit/>
          </a:bodyPr>
          <a:lstStyle/>
          <a:p>
            <a:r>
              <a:rPr lang="en-US" dirty="0"/>
              <a:t>Unique site screening</a:t>
            </a:r>
          </a:p>
        </p:txBody>
      </p:sp>
      <p:pic>
        <p:nvPicPr>
          <p:cNvPr id="2" name="Screen Recording 2025-11-07 at 12.32.24 PM.mov">
            <a:hlinkClick r:id="" action="ppaction://media"/>
            <a:extLst>
              <a:ext uri="{FF2B5EF4-FFF2-40B4-BE49-F238E27FC236}">
                <a16:creationId xmlns:a16="http://schemas.microsoft.com/office/drawing/2014/main" id="{55D08A43-F010-5DF5-1ECD-DA9D186D816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967462" y="1847461"/>
            <a:ext cx="3511751" cy="2236586"/>
          </a:xfrm>
          <a:prstGeom prst="rect">
            <a:avLst/>
          </a:prstGeom>
        </p:spPr>
      </p:pic>
      <p:sp>
        <p:nvSpPr>
          <p:cNvPr id="3" name="TextBox 2">
            <a:extLst>
              <a:ext uri="{FF2B5EF4-FFF2-40B4-BE49-F238E27FC236}">
                <a16:creationId xmlns:a16="http://schemas.microsoft.com/office/drawing/2014/main" id="{78C584BD-F137-5C64-C5CB-68594C3D3977}"/>
              </a:ext>
            </a:extLst>
          </p:cNvPr>
          <p:cNvSpPr txBox="1"/>
          <p:nvPr/>
        </p:nvSpPr>
        <p:spPr>
          <a:xfrm>
            <a:off x="7967462" y="1030029"/>
            <a:ext cx="3734874" cy="369332"/>
          </a:xfrm>
          <a:prstGeom prst="rect">
            <a:avLst/>
          </a:prstGeom>
          <a:noFill/>
        </p:spPr>
        <p:txBody>
          <a:bodyPr wrap="square" rtlCol="0">
            <a:spAutoFit/>
          </a:bodyPr>
          <a:lstStyle/>
          <a:p>
            <a:r>
              <a:rPr lang="en-US" dirty="0"/>
              <a:t>All site screening</a:t>
            </a:r>
          </a:p>
        </p:txBody>
      </p:sp>
      <p:sp>
        <p:nvSpPr>
          <p:cNvPr id="7" name="TextBox 6">
            <a:extLst>
              <a:ext uri="{FF2B5EF4-FFF2-40B4-BE49-F238E27FC236}">
                <a16:creationId xmlns:a16="http://schemas.microsoft.com/office/drawing/2014/main" id="{4741A23B-093B-7E27-40A7-906507C9D01E}"/>
              </a:ext>
            </a:extLst>
          </p:cNvPr>
          <p:cNvSpPr txBox="1"/>
          <p:nvPr/>
        </p:nvSpPr>
        <p:spPr>
          <a:xfrm>
            <a:off x="4630637" y="4889472"/>
            <a:ext cx="6096000" cy="1200329"/>
          </a:xfrm>
          <a:prstGeom prst="rect">
            <a:avLst/>
          </a:prstGeom>
          <a:noFill/>
        </p:spPr>
        <p:txBody>
          <a:bodyPr wrap="square">
            <a:spAutoFit/>
          </a:bodyPr>
          <a:lstStyle/>
          <a:p>
            <a:r>
              <a:rPr lang="en-US" b="0" i="0" dirty="0">
                <a:effectLst/>
                <a:latin typeface="Menlo" panose="020B0609030804020204" pitchFamily="49" charset="0"/>
              </a:rPr>
              <a:t>Total number of sites found: 54 Site density: 8.79e+19 molecules/m^2 </a:t>
            </a:r>
          </a:p>
          <a:p>
            <a:r>
              <a:rPr lang="en-US" b="0" i="0" dirty="0">
                <a:effectLst/>
                <a:latin typeface="Menlo" panose="020B0609030804020204" pitchFamily="49" charset="0"/>
              </a:rPr>
              <a:t>Unique single sites: 4 </a:t>
            </a:r>
          </a:p>
          <a:p>
            <a:r>
              <a:rPr lang="en-US" b="0" i="0" dirty="0">
                <a:effectLst/>
                <a:latin typeface="Menlo" panose="020B0609030804020204" pitchFamily="49" charset="0"/>
              </a:rPr>
              <a:t>Unique site pairs: 71</a:t>
            </a:r>
            <a:endParaRPr lang="en-US" dirty="0"/>
          </a:p>
        </p:txBody>
      </p:sp>
    </p:spTree>
    <p:extLst>
      <p:ext uri="{BB962C8B-B14F-4D97-AF65-F5344CB8AC3E}">
        <p14:creationId xmlns:p14="http://schemas.microsoft.com/office/powerpoint/2010/main" val="1470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425"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8815C-87C8-77C1-8EFC-F57B9B1B129D}"/>
            </a:ext>
          </a:extLst>
        </p:cNvPr>
        <p:cNvGrpSpPr/>
        <p:nvPr/>
      </p:nvGrpSpPr>
      <p:grpSpPr>
        <a:xfrm>
          <a:off x="0" y="0"/>
          <a:ext cx="0" cy="0"/>
          <a:chOff x="0" y="0"/>
          <a:chExt cx="0" cy="0"/>
        </a:xfrm>
      </p:grpSpPr>
      <p:pic>
        <p:nvPicPr>
          <p:cNvPr id="3" name="Picture 2" descr="A group of circles with numbers&#10;&#10;Description automatically generated">
            <a:extLst>
              <a:ext uri="{FF2B5EF4-FFF2-40B4-BE49-F238E27FC236}">
                <a16:creationId xmlns:a16="http://schemas.microsoft.com/office/drawing/2014/main" id="{C2A221C3-CB0E-A21F-3CC9-B1838533F483}"/>
              </a:ext>
            </a:extLst>
          </p:cNvPr>
          <p:cNvPicPr>
            <a:picLocks noChangeAspect="1"/>
          </p:cNvPicPr>
          <p:nvPr/>
        </p:nvPicPr>
        <p:blipFill>
          <a:blip r:embed="rId2"/>
          <a:stretch>
            <a:fillRect/>
          </a:stretch>
        </p:blipFill>
        <p:spPr>
          <a:xfrm>
            <a:off x="2498503" y="1523609"/>
            <a:ext cx="6224124" cy="4555292"/>
          </a:xfrm>
          <a:prstGeom prst="rect">
            <a:avLst/>
          </a:prstGeom>
        </p:spPr>
      </p:pic>
      <p:pic>
        <p:nvPicPr>
          <p:cNvPr id="7" name="Picture 6" descr="A group of circles with numbers&#10;&#10;Description automatically generated">
            <a:extLst>
              <a:ext uri="{FF2B5EF4-FFF2-40B4-BE49-F238E27FC236}">
                <a16:creationId xmlns:a16="http://schemas.microsoft.com/office/drawing/2014/main" id="{19A6D66E-3187-E0D8-C2E2-5F3B687E8EBD}"/>
              </a:ext>
            </a:extLst>
          </p:cNvPr>
          <p:cNvPicPr>
            <a:picLocks noChangeAspect="1"/>
          </p:cNvPicPr>
          <p:nvPr/>
        </p:nvPicPr>
        <p:blipFill>
          <a:blip r:embed="rId3"/>
          <a:stretch>
            <a:fillRect/>
          </a:stretch>
        </p:blipFill>
        <p:spPr>
          <a:xfrm>
            <a:off x="8942851" y="0"/>
            <a:ext cx="2363414" cy="6858000"/>
          </a:xfrm>
          <a:prstGeom prst="rect">
            <a:avLst/>
          </a:prstGeom>
        </p:spPr>
      </p:pic>
      <p:sp>
        <p:nvSpPr>
          <p:cNvPr id="8" name="TextBox 7">
            <a:extLst>
              <a:ext uri="{FF2B5EF4-FFF2-40B4-BE49-F238E27FC236}">
                <a16:creationId xmlns:a16="http://schemas.microsoft.com/office/drawing/2014/main" id="{57F61426-B85A-B6EE-BAE8-0BBF1466944A}"/>
              </a:ext>
            </a:extLst>
          </p:cNvPr>
          <p:cNvSpPr txBox="1"/>
          <p:nvPr/>
        </p:nvSpPr>
        <p:spPr>
          <a:xfrm>
            <a:off x="1002942" y="594433"/>
            <a:ext cx="1782604" cy="369332"/>
          </a:xfrm>
          <a:prstGeom prst="rect">
            <a:avLst/>
          </a:prstGeom>
          <a:noFill/>
        </p:spPr>
        <p:txBody>
          <a:bodyPr wrap="none" rtlCol="0">
            <a:spAutoFit/>
          </a:bodyPr>
          <a:lstStyle/>
          <a:p>
            <a:r>
              <a:rPr lang="en-US" b="1" dirty="0"/>
              <a:t>Optimized Slab</a:t>
            </a:r>
          </a:p>
        </p:txBody>
      </p:sp>
    </p:spTree>
    <p:extLst>
      <p:ext uri="{BB962C8B-B14F-4D97-AF65-F5344CB8AC3E}">
        <p14:creationId xmlns:p14="http://schemas.microsoft.com/office/powerpoint/2010/main" val="3658151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65BA6-E99A-CEDE-C4D5-348DB36AA7C0}"/>
              </a:ext>
            </a:extLst>
          </p:cNvPr>
          <p:cNvSpPr>
            <a:spLocks noGrp="1"/>
          </p:cNvSpPr>
          <p:nvPr>
            <p:ph type="title"/>
          </p:nvPr>
        </p:nvSpPr>
        <p:spPr>
          <a:xfrm>
            <a:off x="735169" y="79348"/>
            <a:ext cx="10070206" cy="1002477"/>
          </a:xfrm>
        </p:spPr>
        <p:txBody>
          <a:bodyPr>
            <a:noAutofit/>
          </a:bodyPr>
          <a:lstStyle/>
          <a:p>
            <a:r>
              <a:rPr lang="en-US" sz="2800" dirty="0"/>
              <a:t>Made the best site the initial image and the second-best site the final image.</a:t>
            </a:r>
          </a:p>
        </p:txBody>
      </p:sp>
      <p:pic>
        <p:nvPicPr>
          <p:cNvPr id="5" name="Picture 4" descr="A diagram of a molecule&#10;&#10;Description automatically generated">
            <a:extLst>
              <a:ext uri="{FF2B5EF4-FFF2-40B4-BE49-F238E27FC236}">
                <a16:creationId xmlns:a16="http://schemas.microsoft.com/office/drawing/2014/main" id="{C92E802B-0A48-9171-90F5-114ADFB52813}"/>
              </a:ext>
            </a:extLst>
          </p:cNvPr>
          <p:cNvPicPr>
            <a:picLocks noChangeAspect="1"/>
          </p:cNvPicPr>
          <p:nvPr/>
        </p:nvPicPr>
        <p:blipFill>
          <a:blip r:embed="rId2"/>
          <a:stretch>
            <a:fillRect/>
          </a:stretch>
        </p:blipFill>
        <p:spPr>
          <a:xfrm>
            <a:off x="6981136" y="1715485"/>
            <a:ext cx="4865192" cy="4342416"/>
          </a:xfrm>
          <a:prstGeom prst="rect">
            <a:avLst/>
          </a:prstGeom>
        </p:spPr>
      </p:pic>
      <p:pic>
        <p:nvPicPr>
          <p:cNvPr id="7" name="Picture 6" descr="A diagram of circles and dots&#10;&#10;Description automatically generated">
            <a:extLst>
              <a:ext uri="{FF2B5EF4-FFF2-40B4-BE49-F238E27FC236}">
                <a16:creationId xmlns:a16="http://schemas.microsoft.com/office/drawing/2014/main" id="{CB60AE68-60EE-6C33-603B-5A464A88DB62}"/>
              </a:ext>
            </a:extLst>
          </p:cNvPr>
          <p:cNvPicPr>
            <a:picLocks noChangeAspect="1"/>
          </p:cNvPicPr>
          <p:nvPr/>
        </p:nvPicPr>
        <p:blipFill>
          <a:blip r:embed="rId3"/>
          <a:stretch>
            <a:fillRect/>
          </a:stretch>
        </p:blipFill>
        <p:spPr>
          <a:xfrm>
            <a:off x="1803836" y="2487345"/>
            <a:ext cx="4865192" cy="2955604"/>
          </a:xfrm>
          <a:prstGeom prst="rect">
            <a:avLst/>
          </a:prstGeom>
        </p:spPr>
      </p:pic>
      <p:sp>
        <p:nvSpPr>
          <p:cNvPr id="9" name="TextBox 8">
            <a:extLst>
              <a:ext uri="{FF2B5EF4-FFF2-40B4-BE49-F238E27FC236}">
                <a16:creationId xmlns:a16="http://schemas.microsoft.com/office/drawing/2014/main" id="{93A83459-9372-7BEC-2485-75FE2CF01099}"/>
              </a:ext>
            </a:extLst>
          </p:cNvPr>
          <p:cNvSpPr txBox="1"/>
          <p:nvPr/>
        </p:nvSpPr>
        <p:spPr>
          <a:xfrm>
            <a:off x="1415959" y="1909772"/>
            <a:ext cx="2820473" cy="369332"/>
          </a:xfrm>
          <a:prstGeom prst="rect">
            <a:avLst/>
          </a:prstGeom>
          <a:noFill/>
        </p:spPr>
        <p:txBody>
          <a:bodyPr wrap="square" rtlCol="0">
            <a:spAutoFit/>
          </a:bodyPr>
          <a:lstStyle/>
          <a:p>
            <a:r>
              <a:rPr lang="en-US" dirty="0"/>
              <a:t>Site type: </a:t>
            </a:r>
            <a:r>
              <a:rPr lang="en-US" b="0" i="0" dirty="0">
                <a:solidFill>
                  <a:srgbClr val="CCCCCC"/>
                </a:solidFill>
                <a:effectLst/>
                <a:latin typeface="Menlo" panose="020B0609030804020204" pitchFamily="49" charset="0"/>
              </a:rPr>
              <a:t>'bridge'</a:t>
            </a:r>
            <a:endParaRPr lang="en-US" dirty="0"/>
          </a:p>
        </p:txBody>
      </p:sp>
      <p:sp>
        <p:nvSpPr>
          <p:cNvPr id="11" name="TextBox 10">
            <a:extLst>
              <a:ext uri="{FF2B5EF4-FFF2-40B4-BE49-F238E27FC236}">
                <a16:creationId xmlns:a16="http://schemas.microsoft.com/office/drawing/2014/main" id="{C0B41B0D-953B-D258-54EE-0544DFC31173}"/>
              </a:ext>
            </a:extLst>
          </p:cNvPr>
          <p:cNvSpPr txBox="1"/>
          <p:nvPr/>
        </p:nvSpPr>
        <p:spPr>
          <a:xfrm>
            <a:off x="1310426" y="1346153"/>
            <a:ext cx="6098146" cy="369332"/>
          </a:xfrm>
          <a:prstGeom prst="rect">
            <a:avLst/>
          </a:prstGeom>
          <a:noFill/>
        </p:spPr>
        <p:txBody>
          <a:bodyPr wrap="square">
            <a:spAutoFit/>
          </a:bodyPr>
          <a:lstStyle/>
          <a:p>
            <a:r>
              <a:rPr lang="en-US" sz="1800" dirty="0"/>
              <a:t>Initial translation image </a:t>
            </a:r>
            <a:endParaRPr lang="en-US" dirty="0"/>
          </a:p>
        </p:txBody>
      </p:sp>
    </p:spTree>
    <p:extLst>
      <p:ext uri="{BB962C8B-B14F-4D97-AF65-F5344CB8AC3E}">
        <p14:creationId xmlns:p14="http://schemas.microsoft.com/office/powerpoint/2010/main" val="3370573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FBA0-3D67-54C9-79F9-A28874EE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2F912-0FC6-A364-FFF5-1FDF7C32385C}"/>
              </a:ext>
            </a:extLst>
          </p:cNvPr>
          <p:cNvSpPr>
            <a:spLocks noGrp="1"/>
          </p:cNvSpPr>
          <p:nvPr>
            <p:ph type="title"/>
          </p:nvPr>
        </p:nvSpPr>
        <p:spPr>
          <a:xfrm>
            <a:off x="360608" y="-46855"/>
            <a:ext cx="10993192" cy="1325563"/>
          </a:xfrm>
        </p:spPr>
        <p:txBody>
          <a:bodyPr>
            <a:normAutofit/>
          </a:bodyPr>
          <a:lstStyle/>
          <a:p>
            <a:r>
              <a:rPr lang="en-US" sz="2800" dirty="0"/>
              <a:t>Made the best site the initial image and the second-best site the final image.</a:t>
            </a:r>
          </a:p>
        </p:txBody>
      </p:sp>
      <p:pic>
        <p:nvPicPr>
          <p:cNvPr id="4" name="Picture 3" descr="A diagram of circles and numbers&#10;&#10;Description automatically generated">
            <a:extLst>
              <a:ext uri="{FF2B5EF4-FFF2-40B4-BE49-F238E27FC236}">
                <a16:creationId xmlns:a16="http://schemas.microsoft.com/office/drawing/2014/main" id="{1492487F-CF01-8FCE-129B-9B6949B6D357}"/>
              </a:ext>
            </a:extLst>
          </p:cNvPr>
          <p:cNvPicPr>
            <a:picLocks noChangeAspect="1"/>
          </p:cNvPicPr>
          <p:nvPr/>
        </p:nvPicPr>
        <p:blipFill>
          <a:blip r:embed="rId4"/>
          <a:stretch>
            <a:fillRect/>
          </a:stretch>
        </p:blipFill>
        <p:spPr>
          <a:xfrm>
            <a:off x="671224" y="4456504"/>
            <a:ext cx="2110834" cy="2135559"/>
          </a:xfrm>
          <a:prstGeom prst="rect">
            <a:avLst/>
          </a:prstGeom>
        </p:spPr>
      </p:pic>
      <p:pic>
        <p:nvPicPr>
          <p:cNvPr id="6" name="Picture 5" descr="A diagram of circles and numbers&#10;&#10;Description automatically generated">
            <a:extLst>
              <a:ext uri="{FF2B5EF4-FFF2-40B4-BE49-F238E27FC236}">
                <a16:creationId xmlns:a16="http://schemas.microsoft.com/office/drawing/2014/main" id="{A951F46E-44C4-DAB2-0E49-8AFDC4E98D2D}"/>
              </a:ext>
            </a:extLst>
          </p:cNvPr>
          <p:cNvPicPr>
            <a:picLocks noChangeAspect="1"/>
          </p:cNvPicPr>
          <p:nvPr/>
        </p:nvPicPr>
        <p:blipFill>
          <a:blip r:embed="rId5"/>
          <a:stretch>
            <a:fillRect/>
          </a:stretch>
        </p:blipFill>
        <p:spPr>
          <a:xfrm>
            <a:off x="442564" y="2497796"/>
            <a:ext cx="2568154" cy="1807352"/>
          </a:xfrm>
          <a:prstGeom prst="rect">
            <a:avLst/>
          </a:prstGeom>
        </p:spPr>
      </p:pic>
      <p:sp>
        <p:nvSpPr>
          <p:cNvPr id="8" name="TextBox 7">
            <a:extLst>
              <a:ext uri="{FF2B5EF4-FFF2-40B4-BE49-F238E27FC236}">
                <a16:creationId xmlns:a16="http://schemas.microsoft.com/office/drawing/2014/main" id="{45B79121-5F8E-5321-E053-FD7054313B13}"/>
              </a:ext>
            </a:extLst>
          </p:cNvPr>
          <p:cNvSpPr txBox="1"/>
          <p:nvPr/>
        </p:nvSpPr>
        <p:spPr>
          <a:xfrm>
            <a:off x="929820" y="1868120"/>
            <a:ext cx="1852238" cy="369332"/>
          </a:xfrm>
          <a:prstGeom prst="rect">
            <a:avLst/>
          </a:prstGeom>
          <a:noFill/>
        </p:spPr>
        <p:txBody>
          <a:bodyPr wrap="none" rtlCol="0">
            <a:spAutoFit/>
          </a:bodyPr>
          <a:lstStyle/>
          <a:p>
            <a:r>
              <a:rPr lang="en-US" dirty="0"/>
              <a:t>Site type: </a:t>
            </a:r>
            <a:r>
              <a:rPr lang="en-US" b="0" i="0" dirty="0">
                <a:solidFill>
                  <a:srgbClr val="CCCCCC"/>
                </a:solidFill>
                <a:effectLst/>
                <a:latin typeface="Menlo" panose="020B0609030804020204" pitchFamily="49" charset="0"/>
              </a:rPr>
              <a:t>'</a:t>
            </a:r>
            <a:r>
              <a:rPr lang="en-US" b="0" i="0" dirty="0" err="1">
                <a:solidFill>
                  <a:srgbClr val="CCCCCC"/>
                </a:solidFill>
                <a:effectLst/>
                <a:latin typeface="Menlo" panose="020B0609030804020204" pitchFamily="49" charset="0"/>
              </a:rPr>
              <a:t>fcc</a:t>
            </a:r>
            <a:r>
              <a:rPr lang="en-US" b="0" i="0" dirty="0">
                <a:solidFill>
                  <a:srgbClr val="CCCCCC"/>
                </a:solidFill>
                <a:effectLst/>
                <a:latin typeface="Menlo" panose="020B0609030804020204" pitchFamily="49" charset="0"/>
              </a:rPr>
              <a:t>'</a:t>
            </a:r>
            <a:endParaRPr lang="en-US" dirty="0"/>
          </a:p>
        </p:txBody>
      </p:sp>
      <p:pic>
        <p:nvPicPr>
          <p:cNvPr id="9" name="Screen Recording 2025-11-04 at 6.49.16 PM.mov">
            <a:hlinkClick r:id="" action="ppaction://media"/>
            <a:extLst>
              <a:ext uri="{FF2B5EF4-FFF2-40B4-BE49-F238E27FC236}">
                <a16:creationId xmlns:a16="http://schemas.microsoft.com/office/drawing/2014/main" id="{B642F682-8BE0-0150-EEE4-24E9BEDB8D1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46997" y="1616156"/>
            <a:ext cx="6594433" cy="4620917"/>
          </a:xfrm>
          <a:prstGeom prst="rect">
            <a:avLst/>
          </a:prstGeom>
        </p:spPr>
      </p:pic>
      <p:sp>
        <p:nvSpPr>
          <p:cNvPr id="11" name="Title 1">
            <a:extLst>
              <a:ext uri="{FF2B5EF4-FFF2-40B4-BE49-F238E27FC236}">
                <a16:creationId xmlns:a16="http://schemas.microsoft.com/office/drawing/2014/main" id="{643B0E54-99F4-19EB-381C-614554B82BB5}"/>
              </a:ext>
            </a:extLst>
          </p:cNvPr>
          <p:cNvSpPr txBox="1">
            <a:spLocks/>
          </p:cNvSpPr>
          <p:nvPr/>
        </p:nvSpPr>
        <p:spPr>
          <a:xfrm>
            <a:off x="671224" y="2497796"/>
            <a:ext cx="10070206" cy="100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13" name="TextBox 12">
            <a:extLst>
              <a:ext uri="{FF2B5EF4-FFF2-40B4-BE49-F238E27FC236}">
                <a16:creationId xmlns:a16="http://schemas.microsoft.com/office/drawing/2014/main" id="{499F7C61-AB7D-7508-D177-6AF29716654F}"/>
              </a:ext>
            </a:extLst>
          </p:cNvPr>
          <p:cNvSpPr txBox="1"/>
          <p:nvPr/>
        </p:nvSpPr>
        <p:spPr>
          <a:xfrm>
            <a:off x="671224" y="952118"/>
            <a:ext cx="6098146" cy="369332"/>
          </a:xfrm>
          <a:prstGeom prst="rect">
            <a:avLst/>
          </a:prstGeom>
          <a:noFill/>
        </p:spPr>
        <p:txBody>
          <a:bodyPr wrap="square">
            <a:spAutoFit/>
          </a:bodyPr>
          <a:lstStyle/>
          <a:p>
            <a:r>
              <a:rPr lang="en-US" dirty="0"/>
              <a:t>Final translation image </a:t>
            </a:r>
          </a:p>
        </p:txBody>
      </p:sp>
    </p:spTree>
    <p:extLst>
      <p:ext uri="{BB962C8B-B14F-4D97-AF65-F5344CB8AC3E}">
        <p14:creationId xmlns:p14="http://schemas.microsoft.com/office/powerpoint/2010/main" val="359512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8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3DB1-16CF-A770-32B1-598B0BCF2B7C}"/>
              </a:ext>
            </a:extLst>
          </p:cNvPr>
          <p:cNvSpPr>
            <a:spLocks noGrp="1"/>
          </p:cNvSpPr>
          <p:nvPr>
            <p:ph type="title"/>
          </p:nvPr>
        </p:nvSpPr>
        <p:spPr/>
        <p:txBody>
          <a:bodyPr>
            <a:normAutofit fontScale="90000"/>
          </a:bodyPr>
          <a:lstStyle/>
          <a:p>
            <a:r>
              <a:rPr lang="en-US" dirty="0"/>
              <a:t>Made the final image the best site, and the initial image the image with the highest that matches the best image in height and and angle.</a:t>
            </a:r>
          </a:p>
        </p:txBody>
      </p:sp>
      <p:pic>
        <p:nvPicPr>
          <p:cNvPr id="5" name="Content Placeholder 4" descr="A diagram of circles and numbers&#10;&#10;Description automatically generated">
            <a:extLst>
              <a:ext uri="{FF2B5EF4-FFF2-40B4-BE49-F238E27FC236}">
                <a16:creationId xmlns:a16="http://schemas.microsoft.com/office/drawing/2014/main" id="{5DAE0C3D-0012-CD08-7617-6F342456453A}"/>
              </a:ext>
            </a:extLst>
          </p:cNvPr>
          <p:cNvPicPr>
            <a:picLocks noGrp="1" noChangeAspect="1"/>
          </p:cNvPicPr>
          <p:nvPr>
            <p:ph idx="1"/>
          </p:nvPr>
        </p:nvPicPr>
        <p:blipFill>
          <a:blip r:embed="rId2"/>
          <a:stretch>
            <a:fillRect/>
          </a:stretch>
        </p:blipFill>
        <p:spPr>
          <a:xfrm>
            <a:off x="7365647" y="3429000"/>
            <a:ext cx="3788296" cy="2691684"/>
          </a:xfrm>
        </p:spPr>
      </p:pic>
      <p:sp>
        <p:nvSpPr>
          <p:cNvPr id="6" name="TextBox 5">
            <a:extLst>
              <a:ext uri="{FF2B5EF4-FFF2-40B4-BE49-F238E27FC236}">
                <a16:creationId xmlns:a16="http://schemas.microsoft.com/office/drawing/2014/main" id="{59BA100E-1AF0-AF9C-FE09-7E7815A81BEC}"/>
              </a:ext>
            </a:extLst>
          </p:cNvPr>
          <p:cNvSpPr txBox="1"/>
          <p:nvPr/>
        </p:nvSpPr>
        <p:spPr>
          <a:xfrm>
            <a:off x="1133341" y="2112135"/>
            <a:ext cx="1391663" cy="369332"/>
          </a:xfrm>
          <a:prstGeom prst="rect">
            <a:avLst/>
          </a:prstGeom>
          <a:noFill/>
        </p:spPr>
        <p:txBody>
          <a:bodyPr wrap="none" rtlCol="0">
            <a:spAutoFit/>
          </a:bodyPr>
          <a:lstStyle/>
          <a:p>
            <a:r>
              <a:rPr lang="en-US" dirty="0">
                <a:solidFill>
                  <a:srgbClr val="FF0000"/>
                </a:solidFill>
              </a:rPr>
              <a:t>Initial image</a:t>
            </a:r>
          </a:p>
        </p:txBody>
      </p:sp>
      <p:sp>
        <p:nvSpPr>
          <p:cNvPr id="7" name="TextBox 6">
            <a:extLst>
              <a:ext uri="{FF2B5EF4-FFF2-40B4-BE49-F238E27FC236}">
                <a16:creationId xmlns:a16="http://schemas.microsoft.com/office/drawing/2014/main" id="{9C07EA8E-C5BA-04DC-6C2F-22A2B275127B}"/>
              </a:ext>
            </a:extLst>
          </p:cNvPr>
          <p:cNvSpPr txBox="1"/>
          <p:nvPr/>
        </p:nvSpPr>
        <p:spPr>
          <a:xfrm>
            <a:off x="8809149" y="2756079"/>
            <a:ext cx="1852238" cy="369332"/>
          </a:xfrm>
          <a:prstGeom prst="rect">
            <a:avLst/>
          </a:prstGeom>
          <a:noFill/>
        </p:spPr>
        <p:txBody>
          <a:bodyPr wrap="none" rtlCol="0">
            <a:spAutoFit/>
          </a:bodyPr>
          <a:lstStyle/>
          <a:p>
            <a:r>
              <a:rPr lang="en-US" dirty="0"/>
              <a:t>Site type: </a:t>
            </a:r>
            <a:r>
              <a:rPr lang="en-US" b="0" i="0" dirty="0">
                <a:solidFill>
                  <a:srgbClr val="CCCCCC"/>
                </a:solidFill>
                <a:effectLst/>
                <a:latin typeface="Menlo" panose="020B0609030804020204" pitchFamily="49" charset="0"/>
              </a:rPr>
              <a:t>'</a:t>
            </a:r>
            <a:r>
              <a:rPr lang="en-US" b="0" i="0" dirty="0" err="1">
                <a:solidFill>
                  <a:srgbClr val="CCCCCC"/>
                </a:solidFill>
                <a:effectLst/>
                <a:latin typeface="Menlo" panose="020B0609030804020204" pitchFamily="49" charset="0"/>
              </a:rPr>
              <a:t>fcc</a:t>
            </a:r>
            <a:r>
              <a:rPr lang="en-US" b="0" i="0" dirty="0">
                <a:solidFill>
                  <a:srgbClr val="CCCCCC"/>
                </a:solidFill>
                <a:effectLst/>
                <a:latin typeface="Menlo" panose="020B0609030804020204" pitchFamily="49" charset="0"/>
              </a:rPr>
              <a:t>'</a:t>
            </a:r>
            <a:endParaRPr lang="en-US" dirty="0"/>
          </a:p>
        </p:txBody>
      </p:sp>
      <p:pic>
        <p:nvPicPr>
          <p:cNvPr id="9" name="Picture 8" descr="A diagram of a diagram of a group of barrels&#10;&#10;Description automatically generated with medium confidence">
            <a:extLst>
              <a:ext uri="{FF2B5EF4-FFF2-40B4-BE49-F238E27FC236}">
                <a16:creationId xmlns:a16="http://schemas.microsoft.com/office/drawing/2014/main" id="{27E92BEA-F3F5-5C8D-1580-33F1E6C1936D}"/>
              </a:ext>
            </a:extLst>
          </p:cNvPr>
          <p:cNvPicPr>
            <a:picLocks noChangeAspect="1"/>
          </p:cNvPicPr>
          <p:nvPr/>
        </p:nvPicPr>
        <p:blipFill>
          <a:blip r:embed="rId3"/>
          <a:stretch>
            <a:fillRect/>
          </a:stretch>
        </p:blipFill>
        <p:spPr>
          <a:xfrm>
            <a:off x="808015" y="2756079"/>
            <a:ext cx="3290245" cy="3925861"/>
          </a:xfrm>
          <a:prstGeom prst="rect">
            <a:avLst/>
          </a:prstGeom>
        </p:spPr>
      </p:pic>
    </p:spTree>
    <p:extLst>
      <p:ext uri="{BB962C8B-B14F-4D97-AF65-F5344CB8AC3E}">
        <p14:creationId xmlns:p14="http://schemas.microsoft.com/office/powerpoint/2010/main" val="282004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02CBF-98BA-3ED9-1E28-EE7C2D508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AD575-C850-AF95-BD67-05A9057973D8}"/>
              </a:ext>
            </a:extLst>
          </p:cNvPr>
          <p:cNvSpPr>
            <a:spLocks noGrp="1"/>
          </p:cNvSpPr>
          <p:nvPr>
            <p:ph type="title"/>
          </p:nvPr>
        </p:nvSpPr>
        <p:spPr/>
        <p:txBody>
          <a:bodyPr>
            <a:normAutofit fontScale="90000"/>
          </a:bodyPr>
          <a:lstStyle/>
          <a:p>
            <a:r>
              <a:rPr lang="en-US" dirty="0"/>
              <a:t>Made the final image the best site, and the initial image the image with the highest that matches the best image in height and and angle.</a:t>
            </a:r>
          </a:p>
        </p:txBody>
      </p:sp>
      <p:sp>
        <p:nvSpPr>
          <p:cNvPr id="6" name="TextBox 5">
            <a:extLst>
              <a:ext uri="{FF2B5EF4-FFF2-40B4-BE49-F238E27FC236}">
                <a16:creationId xmlns:a16="http://schemas.microsoft.com/office/drawing/2014/main" id="{A950A3E1-83B6-4AE3-6A07-E3169309A737}"/>
              </a:ext>
            </a:extLst>
          </p:cNvPr>
          <p:cNvSpPr txBox="1"/>
          <p:nvPr/>
        </p:nvSpPr>
        <p:spPr>
          <a:xfrm>
            <a:off x="1133341" y="2112135"/>
            <a:ext cx="1320874" cy="369332"/>
          </a:xfrm>
          <a:prstGeom prst="rect">
            <a:avLst/>
          </a:prstGeom>
          <a:noFill/>
        </p:spPr>
        <p:txBody>
          <a:bodyPr wrap="none" rtlCol="0">
            <a:spAutoFit/>
          </a:bodyPr>
          <a:lstStyle/>
          <a:p>
            <a:r>
              <a:rPr lang="en-US" dirty="0">
                <a:solidFill>
                  <a:srgbClr val="FF0000"/>
                </a:solidFill>
              </a:rPr>
              <a:t>Final image</a:t>
            </a:r>
          </a:p>
        </p:txBody>
      </p:sp>
      <p:pic>
        <p:nvPicPr>
          <p:cNvPr id="10" name="Picture 9" descr="A diagram of circles and numbers&#10;&#10;Description automatically generated">
            <a:extLst>
              <a:ext uri="{FF2B5EF4-FFF2-40B4-BE49-F238E27FC236}">
                <a16:creationId xmlns:a16="http://schemas.microsoft.com/office/drawing/2014/main" id="{3E4E8869-00A1-43BC-F108-05C594381E37}"/>
              </a:ext>
            </a:extLst>
          </p:cNvPr>
          <p:cNvPicPr>
            <a:picLocks noChangeAspect="1"/>
          </p:cNvPicPr>
          <p:nvPr/>
        </p:nvPicPr>
        <p:blipFill>
          <a:blip r:embed="rId2"/>
          <a:stretch>
            <a:fillRect/>
          </a:stretch>
        </p:blipFill>
        <p:spPr>
          <a:xfrm>
            <a:off x="8178084" y="3293983"/>
            <a:ext cx="3554675" cy="2222584"/>
          </a:xfrm>
          <a:prstGeom prst="rect">
            <a:avLst/>
          </a:prstGeom>
        </p:spPr>
      </p:pic>
      <p:pic>
        <p:nvPicPr>
          <p:cNvPr id="12" name="Picture 11" descr="A diagram of a diagram of a cylinder&#10;&#10;Description automatically generated with medium confidence">
            <a:extLst>
              <a:ext uri="{FF2B5EF4-FFF2-40B4-BE49-F238E27FC236}">
                <a16:creationId xmlns:a16="http://schemas.microsoft.com/office/drawing/2014/main" id="{2CFA304C-F78A-8506-B886-FECE2BD1AC65}"/>
              </a:ext>
            </a:extLst>
          </p:cNvPr>
          <p:cNvPicPr>
            <a:picLocks noChangeAspect="1"/>
          </p:cNvPicPr>
          <p:nvPr/>
        </p:nvPicPr>
        <p:blipFill>
          <a:blip r:embed="rId3"/>
          <a:stretch>
            <a:fillRect/>
          </a:stretch>
        </p:blipFill>
        <p:spPr>
          <a:xfrm>
            <a:off x="1133341" y="3127856"/>
            <a:ext cx="2986119" cy="3075492"/>
          </a:xfrm>
          <a:prstGeom prst="rect">
            <a:avLst/>
          </a:prstGeom>
        </p:spPr>
      </p:pic>
    </p:spTree>
    <p:extLst>
      <p:ext uri="{BB962C8B-B14F-4D97-AF65-F5344CB8AC3E}">
        <p14:creationId xmlns:p14="http://schemas.microsoft.com/office/powerpoint/2010/main" val="205520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302B-14E4-6C97-799C-0195212C5072}"/>
              </a:ext>
            </a:extLst>
          </p:cNvPr>
          <p:cNvSpPr>
            <a:spLocks noGrp="1"/>
          </p:cNvSpPr>
          <p:nvPr>
            <p:ph type="title"/>
          </p:nvPr>
        </p:nvSpPr>
        <p:spPr/>
        <p:txBody>
          <a:bodyPr/>
          <a:lstStyle/>
          <a:p>
            <a:r>
              <a:rPr lang="en-US" dirty="0"/>
              <a:t>Result of screening all sites</a:t>
            </a:r>
          </a:p>
        </p:txBody>
      </p:sp>
      <p:sp>
        <p:nvSpPr>
          <p:cNvPr id="3" name="Content Placeholder 2">
            <a:extLst>
              <a:ext uri="{FF2B5EF4-FFF2-40B4-BE49-F238E27FC236}">
                <a16:creationId xmlns:a16="http://schemas.microsoft.com/office/drawing/2014/main" id="{36241C14-76B4-EC27-E1ED-C287CA1AE657}"/>
              </a:ext>
            </a:extLst>
          </p:cNvPr>
          <p:cNvSpPr>
            <a:spLocks noGrp="1"/>
          </p:cNvSpPr>
          <p:nvPr>
            <p:ph idx="1"/>
          </p:nvPr>
        </p:nvSpPr>
        <p:spPr>
          <a:xfrm>
            <a:off x="838200" y="1825625"/>
            <a:ext cx="2166257" cy="544351"/>
          </a:xfrm>
        </p:spPr>
        <p:txBody>
          <a:bodyPr/>
          <a:lstStyle/>
          <a:p>
            <a:pPr marL="0" indent="0">
              <a:buNone/>
            </a:pPr>
            <a:r>
              <a:rPr lang="en-US" dirty="0"/>
              <a:t>Initial Image</a:t>
            </a:r>
          </a:p>
        </p:txBody>
      </p:sp>
      <p:pic>
        <p:nvPicPr>
          <p:cNvPr id="5" name="Picture 4" descr="A diagram of a group of circles&#10;&#10;Description automatically generated">
            <a:extLst>
              <a:ext uri="{FF2B5EF4-FFF2-40B4-BE49-F238E27FC236}">
                <a16:creationId xmlns:a16="http://schemas.microsoft.com/office/drawing/2014/main" id="{9F56CE81-8254-D83F-2578-4B969FAF200C}"/>
              </a:ext>
            </a:extLst>
          </p:cNvPr>
          <p:cNvPicPr>
            <a:picLocks noChangeAspect="1"/>
          </p:cNvPicPr>
          <p:nvPr/>
        </p:nvPicPr>
        <p:blipFill>
          <a:blip r:embed="rId2"/>
          <a:stretch>
            <a:fillRect/>
          </a:stretch>
        </p:blipFill>
        <p:spPr>
          <a:xfrm>
            <a:off x="8161745" y="2985796"/>
            <a:ext cx="3192055" cy="1994019"/>
          </a:xfrm>
          <a:prstGeom prst="rect">
            <a:avLst/>
          </a:prstGeom>
        </p:spPr>
      </p:pic>
      <p:pic>
        <p:nvPicPr>
          <p:cNvPr id="7" name="Picture 6" descr="A diagram of a molecule&#10;&#10;Description automatically generated with medium confidence">
            <a:extLst>
              <a:ext uri="{FF2B5EF4-FFF2-40B4-BE49-F238E27FC236}">
                <a16:creationId xmlns:a16="http://schemas.microsoft.com/office/drawing/2014/main" id="{05EA1510-9FAE-49C0-EAA5-23B1B5E763FB}"/>
              </a:ext>
            </a:extLst>
          </p:cNvPr>
          <p:cNvPicPr>
            <a:picLocks noChangeAspect="1"/>
          </p:cNvPicPr>
          <p:nvPr/>
        </p:nvPicPr>
        <p:blipFill>
          <a:blip r:embed="rId3"/>
          <a:stretch>
            <a:fillRect/>
          </a:stretch>
        </p:blipFill>
        <p:spPr>
          <a:xfrm>
            <a:off x="1019939" y="2631561"/>
            <a:ext cx="2810070" cy="2929647"/>
          </a:xfrm>
          <a:prstGeom prst="rect">
            <a:avLst/>
          </a:prstGeom>
        </p:spPr>
      </p:pic>
      <p:sp>
        <p:nvSpPr>
          <p:cNvPr id="8" name="TextBox 7">
            <a:extLst>
              <a:ext uri="{FF2B5EF4-FFF2-40B4-BE49-F238E27FC236}">
                <a16:creationId xmlns:a16="http://schemas.microsoft.com/office/drawing/2014/main" id="{EAE6309E-71BD-8D93-71E5-815B3E5BC1C2}"/>
              </a:ext>
            </a:extLst>
          </p:cNvPr>
          <p:cNvSpPr txBox="1"/>
          <p:nvPr/>
        </p:nvSpPr>
        <p:spPr>
          <a:xfrm>
            <a:off x="8599217" y="2262229"/>
            <a:ext cx="2317109" cy="369332"/>
          </a:xfrm>
          <a:prstGeom prst="rect">
            <a:avLst/>
          </a:prstGeom>
          <a:noFill/>
        </p:spPr>
        <p:txBody>
          <a:bodyPr wrap="none" rtlCol="0">
            <a:spAutoFit/>
          </a:bodyPr>
          <a:lstStyle/>
          <a:p>
            <a:r>
              <a:rPr lang="en-US" dirty="0"/>
              <a:t>Site type:  </a:t>
            </a:r>
            <a:r>
              <a:rPr lang="en-US" b="0" i="0" dirty="0">
                <a:solidFill>
                  <a:srgbClr val="CCCCCC"/>
                </a:solidFill>
                <a:effectLst/>
                <a:latin typeface="Menlo" panose="020B0609030804020204" pitchFamily="49" charset="0"/>
              </a:rPr>
              <a:t>'bridge'</a:t>
            </a:r>
            <a:endParaRPr lang="en-US" dirty="0"/>
          </a:p>
        </p:txBody>
      </p:sp>
    </p:spTree>
    <p:extLst>
      <p:ext uri="{BB962C8B-B14F-4D97-AF65-F5344CB8AC3E}">
        <p14:creationId xmlns:p14="http://schemas.microsoft.com/office/powerpoint/2010/main" val="2735278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39761</TotalTime>
  <Words>640</Words>
  <Application>Microsoft Macintosh PowerPoint</Application>
  <PresentationFormat>Widescreen</PresentationFormat>
  <Paragraphs>58</Paragraphs>
  <Slides>25</Slides>
  <Notes>1</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Aptos Display</vt:lpstr>
      <vt:lpstr>Arial</vt:lpstr>
      <vt:lpstr>Cambria Math</vt:lpstr>
      <vt:lpstr>Helvetica</vt:lpstr>
      <vt:lpstr>Menlo</vt:lpstr>
      <vt:lpstr>Roboto</vt:lpstr>
      <vt:lpstr>Office Theme</vt:lpstr>
      <vt:lpstr>PowerPoint Presentation</vt:lpstr>
      <vt:lpstr>PowerPoint Presentation</vt:lpstr>
      <vt:lpstr>PowerPoint Presentation</vt:lpstr>
      <vt:lpstr>PowerPoint Presentation</vt:lpstr>
      <vt:lpstr>Made the best site the initial image and the second-best site the final image.</vt:lpstr>
      <vt:lpstr>Made the best site the initial image and the second-best site the final image.</vt:lpstr>
      <vt:lpstr>Made the final image the best site, and the initial image the image with the highest that matches the best image in height and and angle.</vt:lpstr>
      <vt:lpstr>Made the final image the best site, and the initial image the image with the highest that matches the best image in height and and angle.</vt:lpstr>
      <vt:lpstr>Result of screening all sites</vt:lpstr>
      <vt:lpstr>Result of screening all sites</vt:lpstr>
      <vt:lpstr>Pure Translation between two Adjacent sites</vt:lpstr>
      <vt:lpstr>Pure Rotation at 1200 - Initial image as the final structure for translation</vt:lpstr>
      <vt:lpstr>Energy profile for pure hindered translation</vt:lpstr>
      <vt:lpstr>Energy profile for pure hindered translation</vt:lpstr>
      <vt:lpstr>JANAF-Like Table for CH4 Gas &amp; CH4/Pt(111)</vt:lpstr>
      <vt:lpstr>PowerPoint Presentation</vt:lpstr>
      <vt:lpstr>Pure Rotation at 1200 - Initial image as the Initial structure for translation</vt:lpstr>
      <vt:lpstr>PowerPoint Presentation</vt:lpstr>
      <vt:lpstr>PowerPoint Presentation</vt:lpstr>
      <vt:lpstr>PowerPoint Presentation</vt:lpstr>
      <vt:lpstr>Anharmonic Correction</vt:lpstr>
      <vt:lpstr>The purpose of Anharmonic Correction</vt:lpstr>
      <vt:lpstr>PowerPoint Presentation</vt:lpstr>
      <vt:lpstr>Thermodynamic Integration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Prosper Lekia</dc:creator>
  <cp:lastModifiedBy>Prosper Lekia</cp:lastModifiedBy>
  <cp:revision>5</cp:revision>
  <dcterms:created xsi:type="dcterms:W3CDTF">2025-10-31T19:07:19Z</dcterms:created>
  <dcterms:modified xsi:type="dcterms:W3CDTF">2025-12-07T07:23:57Z</dcterms:modified>
</cp:coreProperties>
</file>